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3" r:id="rId3"/>
    <p:sldId id="264" r:id="rId4"/>
    <p:sldId id="304" r:id="rId5"/>
    <p:sldId id="289" r:id="rId6"/>
    <p:sldId id="306" r:id="rId7"/>
    <p:sldId id="307" r:id="rId8"/>
    <p:sldId id="308" r:id="rId9"/>
    <p:sldId id="309" r:id="rId10"/>
  </p:sldIdLst>
  <p:sldSz cx="9144000" cy="6858000" type="screen4x3"/>
  <p:notesSz cx="6819900" cy="9918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00"/>
    <a:srgbClr val="FCFCB0"/>
    <a:srgbClr val="003366"/>
    <a:srgbClr val="CCD6E0"/>
    <a:srgbClr val="8C0000"/>
    <a:srgbClr val="626000"/>
    <a:srgbClr val="FF9933"/>
    <a:srgbClr val="80808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679" autoAdjust="0"/>
    <p:restoredTop sz="95441" autoAdjust="0"/>
  </p:normalViewPr>
  <p:slideViewPr>
    <p:cSldViewPr snapToGrid="0" showGuides="1">
      <p:cViewPr varScale="1">
        <p:scale>
          <a:sx n="82" d="100"/>
          <a:sy n="82" d="100"/>
        </p:scale>
        <p:origin x="101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89" d="100"/>
          <a:sy n="89" d="100"/>
        </p:scale>
        <p:origin x="35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5493" cy="495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97" tIns="45748" rIns="91497" bIns="45748" numCol="1" anchor="t" anchorCtr="0" compatLnSpc="1">
            <a:prstTxWarp prst="textNoShape">
              <a:avLst/>
            </a:prstTxWarp>
          </a:bodyPr>
          <a:lstStyle>
            <a:lvl1pPr defTabSz="915136" eaLnBrk="1" hangingPunct="1">
              <a:defRPr sz="1200">
                <a:solidFill>
                  <a:srgbClr val="00245B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4407" y="0"/>
            <a:ext cx="2955493" cy="495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97" tIns="45748" rIns="91497" bIns="45748" numCol="1" anchor="t" anchorCtr="0" compatLnSpc="1">
            <a:prstTxWarp prst="textNoShape">
              <a:avLst/>
            </a:prstTxWarp>
          </a:bodyPr>
          <a:lstStyle>
            <a:lvl1pPr algn="r" defTabSz="915136" eaLnBrk="1" hangingPunct="1">
              <a:defRPr sz="1200">
                <a:solidFill>
                  <a:srgbClr val="00245B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3304"/>
            <a:ext cx="2955493" cy="495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97" tIns="45748" rIns="91497" bIns="45748" numCol="1" anchor="b" anchorCtr="0" compatLnSpc="1">
            <a:prstTxWarp prst="textNoShape">
              <a:avLst/>
            </a:prstTxWarp>
          </a:bodyPr>
          <a:lstStyle>
            <a:lvl1pPr defTabSz="915136" eaLnBrk="1" hangingPunct="1">
              <a:defRPr sz="1200">
                <a:solidFill>
                  <a:srgbClr val="00245B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4407" y="9423304"/>
            <a:ext cx="2955493" cy="495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97" tIns="45748" rIns="91497" bIns="45748" numCol="1" anchor="b" anchorCtr="0" compatLnSpc="1">
            <a:prstTxWarp prst="textNoShape">
              <a:avLst/>
            </a:prstTxWarp>
          </a:bodyPr>
          <a:lstStyle>
            <a:lvl1pPr algn="r" defTabSz="915136">
              <a:defRPr sz="1200">
                <a:solidFill>
                  <a:srgbClr val="00245B"/>
                </a:solidFill>
                <a:latin typeface="Verdana" panose="020B0604030504040204" pitchFamily="34" charset="0"/>
              </a:defRPr>
            </a:lvl1pPr>
          </a:lstStyle>
          <a:p>
            <a:fld id="{C5980F1D-E518-47FD-9C95-185C1249B0A3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5493" cy="495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7" tIns="45748" rIns="91497" bIns="45748" numCol="1" anchor="t" anchorCtr="0" compatLnSpc="1">
            <a:prstTxWarp prst="textNoShape">
              <a:avLst/>
            </a:prstTxWarp>
          </a:bodyPr>
          <a:lstStyle>
            <a:lvl1pPr defTabSz="915136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4407" y="0"/>
            <a:ext cx="2955493" cy="495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7" tIns="45748" rIns="91497" bIns="45748" numCol="1" anchor="t" anchorCtr="0" compatLnSpc="1">
            <a:prstTxWarp prst="textNoShape">
              <a:avLst/>
            </a:prstTxWarp>
          </a:bodyPr>
          <a:lstStyle>
            <a:lvl1pPr algn="r" defTabSz="915136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3450" y="744538"/>
            <a:ext cx="4954588" cy="3717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914" y="4710883"/>
            <a:ext cx="5002073" cy="4463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7" tIns="45748" rIns="91497" bIns="457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3304"/>
            <a:ext cx="2955493" cy="495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7" tIns="45748" rIns="91497" bIns="45748" numCol="1" anchor="b" anchorCtr="0" compatLnSpc="1">
            <a:prstTxWarp prst="textNoShape">
              <a:avLst/>
            </a:prstTxWarp>
          </a:bodyPr>
          <a:lstStyle>
            <a:lvl1pPr defTabSz="915136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4407" y="9423304"/>
            <a:ext cx="2955493" cy="495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7" tIns="45748" rIns="91497" bIns="45748" numCol="1" anchor="b" anchorCtr="0" compatLnSpc="1">
            <a:prstTxWarp prst="textNoShape">
              <a:avLst/>
            </a:prstTxWarp>
          </a:bodyPr>
          <a:lstStyle>
            <a:lvl1pPr algn="r" defTabSz="915136">
              <a:defRPr sz="1200">
                <a:latin typeface="Times New Roman" panose="02020603050405020304" pitchFamily="18" charset="0"/>
              </a:defRPr>
            </a:lvl1pPr>
          </a:lstStyle>
          <a:p>
            <a:fld id="{D3EC7B22-202E-4FD4-86CA-6C6DE7D1D742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C7B22-202E-4FD4-86CA-6C6DE7D1D742}" type="slidenum">
              <a:rPr lang="de-DE" altLang="de-DE" smtClean="0"/>
              <a:pPr/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83365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C7B22-202E-4FD4-86CA-6C6DE7D1D742}" type="slidenum">
              <a:rPr lang="de-DE" altLang="de-DE" smtClean="0"/>
              <a:pPr/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40441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C7B22-202E-4FD4-86CA-6C6DE7D1D742}" type="slidenum">
              <a:rPr lang="de-DE" altLang="de-DE" smtClean="0"/>
              <a:pPr/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23523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409825" y="4616450"/>
            <a:ext cx="6467475" cy="1057275"/>
          </a:xfrm>
        </p:spPr>
        <p:txBody>
          <a:bodyPr lIns="360000"/>
          <a:lstStyle>
            <a:lvl1pPr>
              <a:defRPr sz="2000" b="1" smtClean="0">
                <a:solidFill>
                  <a:srgbClr val="0066CC"/>
                </a:solidFill>
              </a:defRPr>
            </a:lvl1pPr>
          </a:lstStyle>
          <a:p>
            <a:pPr lvl="0"/>
            <a:r>
              <a:rPr lang="de-DE" altLang="de-DE" noProof="0"/>
              <a:t>Formatvorlage des Untertitelmasters durch Klicken bearbeiten</a:t>
            </a:r>
          </a:p>
        </p:txBody>
      </p:sp>
      <p:sp>
        <p:nvSpPr>
          <p:cNvPr id="4506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409825" y="2579688"/>
            <a:ext cx="6477000" cy="1470025"/>
          </a:xfrm>
        </p:spPr>
        <p:txBody>
          <a:bodyPr lIns="360000" anchor="t"/>
          <a:lstStyle>
            <a:lvl1pPr>
              <a:lnSpc>
                <a:spcPct val="100000"/>
              </a:lnSpc>
              <a:defRPr sz="3600" smtClean="0"/>
            </a:lvl1pPr>
          </a:lstStyle>
          <a:p>
            <a:pPr lvl="0"/>
            <a:r>
              <a:rPr lang="de-DE" altLang="de-DE" noProof="0"/>
              <a:t>Titelmasterformat durch Klicken bearbeiten</a:t>
            </a:r>
          </a:p>
        </p:txBody>
      </p:sp>
      <p:sp>
        <p:nvSpPr>
          <p:cNvPr id="327688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b="1"/>
            </a:lvl1pPr>
          </a:lstStyle>
          <a:p>
            <a:r>
              <a:rPr lang="de-DE" altLang="de-DE"/>
              <a:t>Fachbereich, Titel, Datum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260350" y="295275"/>
            <a:ext cx="43211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de-DE" altLang="de-DE" sz="1000" b="1">
                <a:solidFill>
                  <a:srgbClr val="5F5F5F"/>
                </a:solidFill>
                <a:cs typeface="Arial" panose="020B0604020202020204" pitchFamily="34" charset="0"/>
              </a:rPr>
              <a:t>Titel, Vorname, Name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de-DE" altLang="de-DE" sz="1000" b="1">
                <a:solidFill>
                  <a:srgbClr val="5F5F5F"/>
                </a:solidFill>
                <a:cs typeface="Arial" panose="020B0604020202020204" pitchFamily="34" charset="0"/>
              </a:rPr>
              <a:t>Abteilung, Fachbereich oder Institut</a:t>
            </a:r>
          </a:p>
        </p:txBody>
      </p:sp>
      <p:pic>
        <p:nvPicPr>
          <p:cNvPr id="45064" name="Picture 24" descr="Logo_RGB_300dp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938" y="144463"/>
            <a:ext cx="2138362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0" y="6665913"/>
            <a:ext cx="9144000" cy="19208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de-DE">
              <a:latin typeface="Verdana" pitchFamily="34" charset="0"/>
            </a:endParaRPr>
          </a:p>
        </p:txBody>
      </p:sp>
    </p:spTree>
  </p:cSld>
  <p:clrMapOvr>
    <a:masterClrMapping/>
  </p:clrMapOvr>
  <p:transition spd="slow"/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Titel, Datum</a:t>
            </a:r>
          </a:p>
        </p:txBody>
      </p:sp>
    </p:spTree>
    <p:extLst>
      <p:ext uri="{BB962C8B-B14F-4D97-AF65-F5344CB8AC3E}">
        <p14:creationId xmlns:p14="http://schemas.microsoft.com/office/powerpoint/2010/main" val="3680050927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32588" y="838200"/>
            <a:ext cx="2160587" cy="547846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0825" y="838200"/>
            <a:ext cx="6329363" cy="5478463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Titel, Datum</a:t>
            </a:r>
          </a:p>
        </p:txBody>
      </p:sp>
    </p:spTree>
    <p:extLst>
      <p:ext uri="{BB962C8B-B14F-4D97-AF65-F5344CB8AC3E}">
        <p14:creationId xmlns:p14="http://schemas.microsoft.com/office/powerpoint/2010/main" val="2070690633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Titel, Datum</a:t>
            </a:r>
          </a:p>
        </p:txBody>
      </p:sp>
    </p:spTree>
    <p:extLst>
      <p:ext uri="{BB962C8B-B14F-4D97-AF65-F5344CB8AC3E}">
        <p14:creationId xmlns:p14="http://schemas.microsoft.com/office/powerpoint/2010/main" val="167156072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Titel, Datum</a:t>
            </a:r>
          </a:p>
        </p:txBody>
      </p:sp>
    </p:spTree>
    <p:extLst>
      <p:ext uri="{BB962C8B-B14F-4D97-AF65-F5344CB8AC3E}">
        <p14:creationId xmlns:p14="http://schemas.microsoft.com/office/powerpoint/2010/main" val="227016994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0825" y="1808163"/>
            <a:ext cx="4244975" cy="450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08163"/>
            <a:ext cx="4244975" cy="450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Titel, Datum</a:t>
            </a:r>
          </a:p>
        </p:txBody>
      </p:sp>
    </p:spTree>
    <p:extLst>
      <p:ext uri="{BB962C8B-B14F-4D97-AF65-F5344CB8AC3E}">
        <p14:creationId xmlns:p14="http://schemas.microsoft.com/office/powerpoint/2010/main" val="1220691158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Titel, Datum</a:t>
            </a:r>
          </a:p>
        </p:txBody>
      </p:sp>
    </p:spTree>
    <p:extLst>
      <p:ext uri="{BB962C8B-B14F-4D97-AF65-F5344CB8AC3E}">
        <p14:creationId xmlns:p14="http://schemas.microsoft.com/office/powerpoint/2010/main" val="179303997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Titel, Datum</a:t>
            </a:r>
          </a:p>
        </p:txBody>
      </p:sp>
    </p:spTree>
    <p:extLst>
      <p:ext uri="{BB962C8B-B14F-4D97-AF65-F5344CB8AC3E}">
        <p14:creationId xmlns:p14="http://schemas.microsoft.com/office/powerpoint/2010/main" val="90739401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Titel, Datum</a:t>
            </a:r>
          </a:p>
        </p:txBody>
      </p:sp>
    </p:spTree>
    <p:extLst>
      <p:ext uri="{BB962C8B-B14F-4D97-AF65-F5344CB8AC3E}">
        <p14:creationId xmlns:p14="http://schemas.microsoft.com/office/powerpoint/2010/main" val="101381649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Titel, Datum</a:t>
            </a:r>
          </a:p>
        </p:txBody>
      </p:sp>
    </p:spTree>
    <p:extLst>
      <p:ext uri="{BB962C8B-B14F-4D97-AF65-F5344CB8AC3E}">
        <p14:creationId xmlns:p14="http://schemas.microsoft.com/office/powerpoint/2010/main" val="4045159100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Titel, Datum</a:t>
            </a:r>
          </a:p>
        </p:txBody>
      </p:sp>
    </p:spTree>
    <p:extLst>
      <p:ext uri="{BB962C8B-B14F-4D97-AF65-F5344CB8AC3E}">
        <p14:creationId xmlns:p14="http://schemas.microsoft.com/office/powerpoint/2010/main" val="375732817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0" y="6665913"/>
            <a:ext cx="9144000" cy="19208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de-DE">
              <a:latin typeface="Verdana" pitchFamily="34" charset="0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619250"/>
            <a:ext cx="8642350" cy="486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946150"/>
            <a:ext cx="864235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</a:p>
        </p:txBody>
      </p:sp>
      <p:sp>
        <p:nvSpPr>
          <p:cNvPr id="327686" name="Rectangle 6"/>
          <p:cNvSpPr>
            <a:spLocks noChangeArrowheads="1"/>
          </p:cNvSpPr>
          <p:nvPr/>
        </p:nvSpPr>
        <p:spPr bwMode="auto">
          <a:xfrm>
            <a:off x="7610475" y="6627813"/>
            <a:ext cx="1227138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F3D9981-1C06-4D81-BA58-3F34A5D2FA87}" type="slidenum">
              <a:rPr lang="de-DE" altLang="de-DE" sz="1000" b="1">
                <a:solidFill>
                  <a:srgbClr val="5F5F5F"/>
                </a:solidFill>
              </a:rPr>
              <a:pPr algn="r" eaLnBrk="1" hangingPunct="1"/>
              <a:t>‹Nr.›</a:t>
            </a:fld>
            <a:endParaRPr lang="de-DE" altLang="de-DE" sz="1000" b="1">
              <a:solidFill>
                <a:srgbClr val="5F5F5F"/>
              </a:solidFill>
            </a:endParaRPr>
          </a:p>
        </p:txBody>
      </p:sp>
      <p:sp>
        <p:nvSpPr>
          <p:cNvPr id="32768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0825" y="6629400"/>
            <a:ext cx="59769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5F5F5F"/>
                </a:solidFill>
              </a:defRPr>
            </a:lvl1pPr>
          </a:lstStyle>
          <a:p>
            <a:r>
              <a:rPr lang="de-DE" altLang="de-DE"/>
              <a:t>Titel, Datum</a:t>
            </a:r>
          </a:p>
        </p:txBody>
      </p:sp>
      <p:pic>
        <p:nvPicPr>
          <p:cNvPr id="2056" name="Picture 24" descr="Logo_RGB_300dpi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938" y="144463"/>
            <a:ext cx="2138362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9" r:id="rId2"/>
    <p:sldLayoutId id="2147483688" r:id="rId3"/>
    <p:sldLayoutId id="2147483687" r:id="rId4"/>
    <p:sldLayoutId id="2147483686" r:id="rId5"/>
    <p:sldLayoutId id="2147483685" r:id="rId6"/>
    <p:sldLayoutId id="2147483684" r:id="rId7"/>
    <p:sldLayoutId id="2147483683" r:id="rId8"/>
    <p:sldLayoutId id="2147483682" r:id="rId9"/>
    <p:sldLayoutId id="2147483681" r:id="rId10"/>
    <p:sldLayoutId id="2147483680" r:id="rId11"/>
  </p:sldLayoutIdLst>
  <p:transition spd="slow"/>
  <p:hf sldNum="0" hd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9pPr>
    </p:titleStyle>
    <p:bodyStyle>
      <a:lvl1pPr algn="l" rtl="0" eaLnBrk="0" fontAlgn="base" hangingPunct="0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355600" indent="-176213" algn="l" rtl="0" eaLnBrk="0" fontAlgn="base" hangingPunct="0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Char char="-"/>
        <a:defRPr>
          <a:solidFill>
            <a:srgbClr val="000000"/>
          </a:solidFill>
          <a:latin typeface="+mn-lt"/>
        </a:defRPr>
      </a:lvl2pPr>
      <a:lvl3pPr marL="723900" indent="-188913" algn="l" rtl="0" eaLnBrk="0" fontAlgn="base" hangingPunct="0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Char char="-"/>
        <a:defRPr>
          <a:solidFill>
            <a:srgbClr val="000000"/>
          </a:solidFill>
          <a:latin typeface="+mn-lt"/>
        </a:defRPr>
      </a:lvl3pPr>
      <a:lvl4pPr marL="1079500" indent="-176213" algn="l" rtl="0" eaLnBrk="0" fontAlgn="base" hangingPunct="0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Char char="-"/>
        <a:defRPr>
          <a:solidFill>
            <a:srgbClr val="000000"/>
          </a:solidFill>
          <a:latin typeface="+mn-lt"/>
        </a:defRPr>
      </a:lvl4pPr>
      <a:lvl5pPr marL="1435100" indent="-176213" algn="l" rtl="0" eaLnBrk="0" fontAlgn="base" hangingPunct="0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Char char="-"/>
        <a:defRPr>
          <a:solidFill>
            <a:srgbClr val="000000"/>
          </a:solidFill>
          <a:latin typeface="+mn-lt"/>
        </a:defRPr>
      </a:lvl5pPr>
      <a:lvl6pPr marL="18923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6pPr>
      <a:lvl7pPr marL="23495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7pPr>
      <a:lvl8pPr marL="28067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8pPr>
      <a:lvl9pPr marL="32639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u-berlin.de/studium/bewerbung/master/konsekutive-masterstudiengaenge/index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sz="2800" dirty="0"/>
              <a:t>Änderung Zugangssatzung Master Bildungswissenschaft </a:t>
            </a:r>
            <a:br>
              <a:rPr lang="de-DE" altLang="de-DE" sz="2800" dirty="0"/>
            </a:br>
            <a:r>
              <a:rPr lang="de-DE" altLang="de-DE" sz="2800" dirty="0"/>
              <a:t>zum WS 22/23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altLang="de-DE" sz="1800" dirty="0"/>
              <a:t>Informationsveranstaltung zur Änderung der Zugangssatzung </a:t>
            </a:r>
          </a:p>
          <a:p>
            <a:r>
              <a:rPr lang="de-DE" altLang="de-DE" sz="1800" dirty="0"/>
              <a:t>Prof. Dr. Ursula Kessels und Susanne Heinze-</a:t>
            </a:r>
            <a:r>
              <a:rPr lang="de-DE" altLang="de-DE" sz="1800" dirty="0" err="1"/>
              <a:t>Drinda</a:t>
            </a:r>
            <a:r>
              <a:rPr lang="de-DE" altLang="de-DE" sz="1800" dirty="0"/>
              <a:t> </a:t>
            </a:r>
          </a:p>
          <a:p>
            <a:r>
              <a:rPr lang="de-DE" altLang="de-DE" sz="1800" dirty="0"/>
              <a:t>2.3.2022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Hintergrund: Änderung (ohnehin jetzt) nötig </a:t>
            </a:r>
            <a:r>
              <a:rPr lang="de-DE" sz="2000" dirty="0" err="1"/>
              <a:t>wg</a:t>
            </a:r>
            <a:r>
              <a:rPr lang="de-DE" sz="2000" dirty="0"/>
              <a:t> neuer Gesetzeslage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Was wir ändern MÜSSEN in §4:</a:t>
            </a:r>
          </a:p>
          <a:p>
            <a:r>
              <a:rPr lang="de-DE" b="1" dirty="0"/>
              <a:t>Bisher</a:t>
            </a:r>
            <a:r>
              <a:rPr lang="de-DE" dirty="0"/>
              <a:t> werden (nach Vorabquoten, die es auch gibt) </a:t>
            </a:r>
            <a:r>
              <a:rPr lang="de-DE" b="1" dirty="0"/>
              <a:t>85% der zu vergebenden Plätze ausschließlich über die Bachelornote und 15% der Plätze über zwei Kriterien</a:t>
            </a:r>
            <a:r>
              <a:rPr lang="de-DE" dirty="0"/>
              <a:t> verteilt, d.h. bei uns über Abschlussnote PLUS „ zusätzlichen Qualifikationen, die außerhalb eines Hochschulstudiums erworben wurden“  </a:t>
            </a:r>
          </a:p>
          <a:p>
            <a:endParaRPr lang="de-DE" b="1" dirty="0"/>
          </a:p>
          <a:p>
            <a:endParaRPr lang="de-DE" b="1" dirty="0"/>
          </a:p>
          <a:p>
            <a:r>
              <a:rPr lang="de-DE" b="1" dirty="0"/>
              <a:t>Zukünftig gilt laut Gesetz: </a:t>
            </a:r>
          </a:p>
          <a:p>
            <a:r>
              <a:rPr lang="de-DE" b="1" dirty="0"/>
              <a:t>Für 100% </a:t>
            </a:r>
            <a:r>
              <a:rPr lang="de-DE" dirty="0"/>
              <a:t>müssen mindestens zwei Kriterien gelten gemäß §15 des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Titel, Datum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825" y="4825509"/>
            <a:ext cx="7531270" cy="115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219946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409520"/>
            <a:ext cx="8642350" cy="428625"/>
          </a:xfrm>
        </p:spPr>
        <p:txBody>
          <a:bodyPr/>
          <a:lstStyle/>
          <a:p>
            <a:r>
              <a:rPr lang="de-DE" sz="2400" dirty="0"/>
              <a:t>§15 (u.a.)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Titel, Datum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262" y="985782"/>
            <a:ext cx="7262715" cy="4650024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575442" y="6093916"/>
            <a:ext cx="77989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(aber nicht alle Kombis möglich, NUR Kombi von 1. und 2. geht nicht; 3 will das Präsidium nicht) </a:t>
            </a:r>
          </a:p>
        </p:txBody>
      </p:sp>
    </p:spTree>
    <p:extLst>
      <p:ext uri="{BB962C8B-B14F-4D97-AF65-F5344CB8AC3E}">
        <p14:creationId xmlns:p14="http://schemas.microsoft.com/office/powerpoint/2010/main" val="970827572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60DFCF-FDDD-466C-92FC-2D616285D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F0531F-2C4D-4D4C-B2D4-8332A34E3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5047883"/>
            <a:ext cx="8642350" cy="1581517"/>
          </a:xfrm>
          <a:solidFill>
            <a:srgbClr val="FFC000"/>
          </a:solidFill>
        </p:spPr>
        <p:txBody>
          <a:bodyPr/>
          <a:lstStyle/>
          <a:p>
            <a:r>
              <a:rPr lang="de-DE" sz="1600" dirty="0">
                <a:sym typeface="Wingdings" panose="05000000000000000000" pitchFamily="2" charset="2"/>
              </a:rPr>
              <a:t> </a:t>
            </a:r>
            <a:r>
              <a:rPr lang="de-DE" sz="1600" dirty="0"/>
              <a:t>Ab jetzt können sich </a:t>
            </a:r>
            <a:r>
              <a:rPr lang="de-DE" sz="1600" b="1" dirty="0"/>
              <a:t>nicht nur Absolventinnen und Absolventen erziehungswissenschaftlicher </a:t>
            </a:r>
            <a:r>
              <a:rPr lang="de-DE" sz="1600" dirty="0"/>
              <a:t>Studiengänge bewerben, sondern zusätzlich auch der </a:t>
            </a:r>
            <a:r>
              <a:rPr lang="de-DE" sz="1600" b="1" dirty="0"/>
              <a:t>Politikwissenschaft, Psychologie oder Soziologie</a:t>
            </a:r>
            <a:r>
              <a:rPr lang="de-DE" sz="1600" dirty="0"/>
              <a:t>. </a:t>
            </a:r>
          </a:p>
          <a:p>
            <a:r>
              <a:rPr lang="de-DE" sz="1600" dirty="0">
                <a:sym typeface="Wingdings" panose="05000000000000000000" pitchFamily="2" charset="2"/>
              </a:rPr>
              <a:t> </a:t>
            </a:r>
            <a:r>
              <a:rPr lang="de-DE" sz="1600" dirty="0"/>
              <a:t>Ab jetzt müssen - als Voraussetzung für die Zulassung - </a:t>
            </a:r>
            <a:r>
              <a:rPr lang="de-DE" sz="1600" b="1" dirty="0"/>
              <a:t>mindestens 15 LP </a:t>
            </a:r>
            <a:r>
              <a:rPr lang="de-DE" sz="1600" dirty="0"/>
              <a:t>aus dem Bereich der </a:t>
            </a:r>
            <a:r>
              <a:rPr lang="de-DE" sz="1600" b="1" dirty="0"/>
              <a:t>Forschungsmethoden</a:t>
            </a:r>
            <a:r>
              <a:rPr lang="de-DE" sz="1600" dirty="0"/>
              <a:t> und </a:t>
            </a:r>
            <a:r>
              <a:rPr lang="de-DE" sz="1600" b="1" dirty="0"/>
              <a:t>davon mindestens 9 LP aus dem Bereich der Quantitativen Verfahren</a:t>
            </a:r>
            <a:r>
              <a:rPr lang="de-DE" sz="1600" dirty="0"/>
              <a:t> nachgewiesen werden.</a:t>
            </a:r>
          </a:p>
          <a:p>
            <a:endParaRPr lang="de-DE" sz="160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1930EDD-DFED-4834-8339-AF6AF1EFE4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Titel, Datum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321EC166-4757-4C07-ADA5-F8969C612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493" y="83547"/>
            <a:ext cx="6697014" cy="4816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477490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Neu in  §4:</a:t>
            </a:r>
          </a:p>
          <a:p>
            <a:r>
              <a:rPr lang="de-DE" dirty="0"/>
              <a:t>(2) Die Auswahl erfolgt nach</a:t>
            </a:r>
          </a:p>
          <a:p>
            <a:r>
              <a:rPr lang="de-DE" dirty="0"/>
              <a:t> </a:t>
            </a:r>
          </a:p>
          <a:p>
            <a:r>
              <a:rPr lang="de-DE" dirty="0"/>
              <a:t>1. dem Grad der Qualifikation, die sich nach dem Ergebnis der Prüfung des vorangegangenen Studiengangs bemisst (§ 15 Abs. 2 Nr. 1 </a:t>
            </a:r>
            <a:r>
              <a:rPr lang="de-DE" dirty="0" err="1"/>
              <a:t>BerlHZG</a:t>
            </a:r>
            <a:r>
              <a:rPr lang="de-DE" dirty="0"/>
              <a:t>),</a:t>
            </a:r>
          </a:p>
          <a:p>
            <a:r>
              <a:rPr lang="de-DE" dirty="0"/>
              <a:t> </a:t>
            </a:r>
          </a:p>
          <a:p>
            <a:r>
              <a:rPr lang="de-DE" dirty="0"/>
              <a:t>2. einer Gewichtung von Studienfächern des vorangegangenen Studiengangs, die über die fachspezifische Motivation und Eignung für den Masterstudiengang Auskunft geben (§ 15 Abs. 2 Nr. 4 </a:t>
            </a:r>
            <a:r>
              <a:rPr lang="de-DE" dirty="0" err="1"/>
              <a:t>BerlHZG</a:t>
            </a:r>
            <a:r>
              <a:rPr lang="de-DE" dirty="0"/>
              <a:t>),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Titel, Datum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E2C97AEB-43C7-402C-9D41-DCC4A1DF6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3063683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4B8D33-BD6B-4FC1-94F0-EB96A03EA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62ED0A6B-FF59-463E-9A92-FF0B9E131C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289" y="83980"/>
            <a:ext cx="5123480" cy="2834050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1095F80-DACA-4986-BFEB-C78E3BAA2F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Titel, Datum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2501815-F8D1-4FFB-B826-9A48ADFFC8D1}"/>
              </a:ext>
            </a:extLst>
          </p:cNvPr>
          <p:cNvSpPr txBox="1"/>
          <p:nvPr/>
        </p:nvSpPr>
        <p:spPr>
          <a:xfrm>
            <a:off x="5776183" y="1716553"/>
            <a:ext cx="1651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„Vorabquoten“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23418D19-0B95-4645-99D7-1BF3462357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" y="3551105"/>
            <a:ext cx="5976938" cy="2463776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E8AB87EC-6044-45EE-96C7-21C3D07EBB73}"/>
              </a:ext>
            </a:extLst>
          </p:cNvPr>
          <p:cNvSpPr txBox="1"/>
          <p:nvPr/>
        </p:nvSpPr>
        <p:spPr>
          <a:xfrm>
            <a:off x="6177509" y="4029723"/>
            <a:ext cx="1608133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Bachelornote </a:t>
            </a:r>
          </a:p>
        </p:txBody>
      </p:sp>
      <p:sp>
        <p:nvSpPr>
          <p:cNvPr id="11" name="Geschweifte Klammer rechts 10">
            <a:extLst>
              <a:ext uri="{FF2B5EF4-FFF2-40B4-BE49-F238E27FC236}">
                <a16:creationId xmlns:a16="http://schemas.microsoft.com/office/drawing/2014/main" id="{4D63C1DB-B1E6-4074-B287-2D6DB4BC5A3B}"/>
              </a:ext>
            </a:extLst>
          </p:cNvPr>
          <p:cNvSpPr/>
          <p:nvPr/>
        </p:nvSpPr>
        <p:spPr bwMode="auto">
          <a:xfrm>
            <a:off x="5666176" y="3885936"/>
            <a:ext cx="317202" cy="784078"/>
          </a:xfrm>
          <a:prstGeom prst="rightBrace">
            <a:avLst>
              <a:gd name="adj1" fmla="val 48776"/>
              <a:gd name="adj2" fmla="val 5000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Geschweifte Klammer rechts 11">
            <a:extLst>
              <a:ext uri="{FF2B5EF4-FFF2-40B4-BE49-F238E27FC236}">
                <a16:creationId xmlns:a16="http://schemas.microsoft.com/office/drawing/2014/main" id="{748D6BE4-8544-4C36-8032-6383533B49E4}"/>
              </a:ext>
            </a:extLst>
          </p:cNvPr>
          <p:cNvSpPr/>
          <p:nvPr/>
        </p:nvSpPr>
        <p:spPr bwMode="auto">
          <a:xfrm>
            <a:off x="5765138" y="4873368"/>
            <a:ext cx="317202" cy="1141513"/>
          </a:xfrm>
          <a:prstGeom prst="rightBrace">
            <a:avLst>
              <a:gd name="adj1" fmla="val 48776"/>
              <a:gd name="adj2" fmla="val 5000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Geschweifte Klammer rechts 12">
            <a:extLst>
              <a:ext uri="{FF2B5EF4-FFF2-40B4-BE49-F238E27FC236}">
                <a16:creationId xmlns:a16="http://schemas.microsoft.com/office/drawing/2014/main" id="{13AF26E4-E51D-4981-B06B-57DBA94F4206}"/>
              </a:ext>
            </a:extLst>
          </p:cNvPr>
          <p:cNvSpPr/>
          <p:nvPr/>
        </p:nvSpPr>
        <p:spPr bwMode="auto">
          <a:xfrm>
            <a:off x="5337875" y="1039863"/>
            <a:ext cx="317202" cy="1663419"/>
          </a:xfrm>
          <a:prstGeom prst="rightBrace">
            <a:avLst>
              <a:gd name="adj1" fmla="val 48776"/>
              <a:gd name="adj2" fmla="val 5000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49D7FFE-9A1E-43CF-BF71-3EC6EFB40F70}"/>
              </a:ext>
            </a:extLst>
          </p:cNvPr>
          <p:cNvSpPr txBox="1"/>
          <p:nvPr/>
        </p:nvSpPr>
        <p:spPr>
          <a:xfrm>
            <a:off x="6177509" y="4890980"/>
            <a:ext cx="2818701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de-DE" sz="1400" dirty="0"/>
              <a:t>Besonders gut auf den Master Bildungswissenschaft vorbereitende Inhalte des Bachelorstudiums</a:t>
            </a:r>
          </a:p>
        </p:txBody>
      </p:sp>
    </p:spTree>
    <p:extLst>
      <p:ext uri="{BB962C8B-B14F-4D97-AF65-F5344CB8AC3E}">
        <p14:creationId xmlns:p14="http://schemas.microsoft.com/office/powerpoint/2010/main" val="43069130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D8E42B-492E-4C9D-A498-7BC68B111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92CC94-E6B2-4A4B-BB57-CC00BA206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B02AA22-E8A3-44A9-A172-D867102796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Titel, Datum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EBB41B7-33E7-4560-A3E2-36052A0D7D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24" y="714860"/>
            <a:ext cx="6697014" cy="2356834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7846C6CF-356B-48E7-834D-3C79EF853502}"/>
              </a:ext>
            </a:extLst>
          </p:cNvPr>
          <p:cNvSpPr/>
          <p:nvPr/>
        </p:nvSpPr>
        <p:spPr bwMode="auto">
          <a:xfrm>
            <a:off x="344610" y="1354015"/>
            <a:ext cx="5411422" cy="336794"/>
          </a:xfrm>
          <a:prstGeom prst="rect">
            <a:avLst/>
          </a:prstGeom>
          <a:solidFill>
            <a:srgbClr val="FFFF00">
              <a:alpha val="4117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E3233089-96D2-4B42-9E1C-388CE76B33B6}"/>
              </a:ext>
            </a:extLst>
          </p:cNvPr>
          <p:cNvSpPr/>
          <p:nvPr/>
        </p:nvSpPr>
        <p:spPr bwMode="auto">
          <a:xfrm>
            <a:off x="2872154" y="2315308"/>
            <a:ext cx="3153508" cy="336794"/>
          </a:xfrm>
          <a:prstGeom prst="rect">
            <a:avLst/>
          </a:prstGeom>
          <a:solidFill>
            <a:srgbClr val="FFFF00">
              <a:alpha val="4117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5DF918CF-53E5-41F2-A953-C0F9CE843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5189" y="3020330"/>
            <a:ext cx="2559004" cy="3597091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CCB36438-024F-484E-A09E-5F4A3D511CD0}"/>
              </a:ext>
            </a:extLst>
          </p:cNvPr>
          <p:cNvSpPr txBox="1"/>
          <p:nvPr/>
        </p:nvSpPr>
        <p:spPr>
          <a:xfrm>
            <a:off x="449807" y="3319217"/>
            <a:ext cx="5486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Je besser die Note, desto mehr Auswahlpunkte (</a:t>
            </a:r>
            <a:r>
              <a:rPr lang="de-DE" sz="1600" dirty="0" err="1"/>
              <a:t>max</a:t>
            </a:r>
            <a:r>
              <a:rPr lang="de-DE" sz="1600" dirty="0"/>
              <a:t> 90) erhält man:</a:t>
            </a:r>
          </a:p>
          <a:p>
            <a:r>
              <a:rPr lang="de-DE" sz="1600" dirty="0"/>
              <a:t>z.B.</a:t>
            </a:r>
          </a:p>
          <a:p>
            <a:r>
              <a:rPr lang="de-DE" sz="1600" dirty="0"/>
              <a:t>Abschlussnote 1,0 = 90 Punkte</a:t>
            </a:r>
          </a:p>
          <a:p>
            <a:r>
              <a:rPr lang="de-DE" sz="1600" dirty="0"/>
              <a:t>Abschlussnote 2,0 = 60</a:t>
            </a:r>
          </a:p>
          <a:p>
            <a:r>
              <a:rPr lang="de-DE" sz="1600" dirty="0"/>
              <a:t>Abschlussnote 3,0 = 30</a:t>
            </a:r>
          </a:p>
          <a:p>
            <a:r>
              <a:rPr lang="de-DE" sz="1600" dirty="0"/>
              <a:t>Abschlussnote 4,0 =  0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B485A17-52EA-4B03-91E8-9DEEAA7AF725}"/>
              </a:ext>
            </a:extLst>
          </p:cNvPr>
          <p:cNvSpPr txBox="1"/>
          <p:nvPr/>
        </p:nvSpPr>
        <p:spPr>
          <a:xfrm>
            <a:off x="449807" y="5219759"/>
            <a:ext cx="5486399" cy="132343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de-DE" sz="1600" dirty="0"/>
              <a:t>90 der 115 maximal erreichbaren Auswahlpunkte können über die Note erreicht werden.</a:t>
            </a:r>
          </a:p>
          <a:p>
            <a:endParaRPr lang="de-DE" sz="1600" dirty="0"/>
          </a:p>
          <a:p>
            <a:r>
              <a:rPr lang="de-DE" sz="1600" dirty="0"/>
              <a:t>Bleiben 25 Punkte, die für Studieninhalte vergeben werden….</a:t>
            </a:r>
          </a:p>
        </p:txBody>
      </p:sp>
      <p:sp>
        <p:nvSpPr>
          <p:cNvPr id="11" name="Denkblase: wolkenförmig 10">
            <a:extLst>
              <a:ext uri="{FF2B5EF4-FFF2-40B4-BE49-F238E27FC236}">
                <a16:creationId xmlns:a16="http://schemas.microsoft.com/office/drawing/2014/main" id="{27123457-024E-4B81-AD3E-1290355F06EC}"/>
              </a:ext>
            </a:extLst>
          </p:cNvPr>
          <p:cNvSpPr/>
          <p:nvPr/>
        </p:nvSpPr>
        <p:spPr bwMode="auto">
          <a:xfrm>
            <a:off x="6818501" y="1532781"/>
            <a:ext cx="1875692" cy="757363"/>
          </a:xfrm>
          <a:prstGeom prst="cloudCallout">
            <a:avLst>
              <a:gd name="adj1" fmla="val -43333"/>
              <a:gd name="adj2" fmla="val 71787"/>
            </a:avLst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 von 115 –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das sind 78%</a:t>
            </a:r>
          </a:p>
        </p:txBody>
      </p:sp>
    </p:spTree>
    <p:extLst>
      <p:ext uri="{BB962C8B-B14F-4D97-AF65-F5344CB8AC3E}">
        <p14:creationId xmlns:p14="http://schemas.microsoft.com/office/powerpoint/2010/main" val="162737697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6376DD6-3BBC-438C-A807-DC14BA2119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Titel, Datum</a:t>
            </a:r>
          </a:p>
        </p:txBody>
      </p:sp>
      <p:pic>
        <p:nvPicPr>
          <p:cNvPr id="18" name="Inhaltsplatzhalter 17">
            <a:extLst>
              <a:ext uri="{FF2B5EF4-FFF2-40B4-BE49-F238E27FC236}">
                <a16:creationId xmlns:a16="http://schemas.microsoft.com/office/drawing/2014/main" id="{935730ED-A1B6-421B-B089-F804A0485C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225" y="4341657"/>
            <a:ext cx="3863662" cy="1365161"/>
          </a:xfrm>
          <a:prstGeom prst="rect">
            <a:avLst/>
          </a:prstGeom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B6CE5846-98A4-4523-9650-CCE73B9E2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946150"/>
            <a:ext cx="8642350" cy="428625"/>
          </a:xfrm>
        </p:spPr>
        <p:txBody>
          <a:bodyPr/>
          <a:lstStyle/>
          <a:p>
            <a:r>
              <a:rPr lang="de-DE" dirty="0"/>
              <a:t>Die zusätzlichen 25 Punkte: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3422AC43-6530-4C3E-AF04-2270B1AE50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00167"/>
            <a:ext cx="4157039" cy="1364811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74B6B9D9-C21B-4C12-8B56-143A5F6C1D3E}"/>
              </a:ext>
            </a:extLst>
          </p:cNvPr>
          <p:cNvSpPr txBox="1"/>
          <p:nvPr/>
        </p:nvSpPr>
        <p:spPr>
          <a:xfrm>
            <a:off x="4716364" y="1953305"/>
            <a:ext cx="3555574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de-DE" sz="1400" b="1" dirty="0"/>
              <a:t>Alle: 10 Punkte</a:t>
            </a:r>
            <a:r>
              <a:rPr lang="de-DE" sz="1400" dirty="0"/>
              <a:t>, wenn sogar 20 LP (statt der für Zulassung geforderten 15 LP) Empirische Forschungsmethoden nachgewiesen</a:t>
            </a:r>
          </a:p>
        </p:txBody>
      </p:sp>
      <p:sp>
        <p:nvSpPr>
          <p:cNvPr id="11" name="Geschweifte Klammer rechts 10">
            <a:extLst>
              <a:ext uri="{FF2B5EF4-FFF2-40B4-BE49-F238E27FC236}">
                <a16:creationId xmlns:a16="http://schemas.microsoft.com/office/drawing/2014/main" id="{4BF9F746-3B75-408E-BBD6-1B17B87E8285}"/>
              </a:ext>
            </a:extLst>
          </p:cNvPr>
          <p:cNvSpPr/>
          <p:nvPr/>
        </p:nvSpPr>
        <p:spPr bwMode="auto">
          <a:xfrm>
            <a:off x="4254798" y="1856305"/>
            <a:ext cx="317202" cy="856498"/>
          </a:xfrm>
          <a:prstGeom prst="rightBrace">
            <a:avLst>
              <a:gd name="adj1" fmla="val 48776"/>
              <a:gd name="adj2" fmla="val 5000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06F812D1-29A6-4D0A-AAEF-A7ED02CFE4CD}"/>
              </a:ext>
            </a:extLst>
          </p:cNvPr>
          <p:cNvSpPr txBox="1"/>
          <p:nvPr/>
        </p:nvSpPr>
        <p:spPr>
          <a:xfrm>
            <a:off x="4716365" y="3174094"/>
            <a:ext cx="4000287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de-DE" sz="1400" b="1" dirty="0"/>
              <a:t>Für Psychologie, Soziologie, Politik-</a:t>
            </a:r>
            <a:r>
              <a:rPr lang="de-DE" sz="1400" b="1" dirty="0" err="1"/>
              <a:t>BachelorabsolventInnen</a:t>
            </a:r>
            <a:r>
              <a:rPr lang="de-DE" sz="1400" b="1" dirty="0"/>
              <a:t>:</a:t>
            </a:r>
          </a:p>
          <a:p>
            <a:r>
              <a:rPr lang="de-DE" sz="1400" b="1" dirty="0"/>
              <a:t>15 Punkte</a:t>
            </a:r>
            <a:r>
              <a:rPr lang="de-DE" sz="1400" dirty="0"/>
              <a:t>, wenn mind. 10 LP bildungswissenschaftliche Inhalte nachgewiesen</a:t>
            </a:r>
          </a:p>
        </p:txBody>
      </p: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6586B636-5664-443B-81B2-0C9DAD58C851}"/>
              </a:ext>
            </a:extLst>
          </p:cNvPr>
          <p:cNvGrpSpPr/>
          <p:nvPr/>
        </p:nvGrpSpPr>
        <p:grpSpPr>
          <a:xfrm>
            <a:off x="92225" y="2825923"/>
            <a:ext cx="4479775" cy="1545465"/>
            <a:chOff x="250826" y="3685772"/>
            <a:chExt cx="4479775" cy="1545465"/>
          </a:xfrm>
        </p:grpSpPr>
        <p:pic>
          <p:nvPicPr>
            <p:cNvPr id="12" name="Grafik 11">
              <a:extLst>
                <a:ext uri="{FF2B5EF4-FFF2-40B4-BE49-F238E27FC236}">
                  <a16:creationId xmlns:a16="http://schemas.microsoft.com/office/drawing/2014/main" id="{4FA53048-2634-473A-9313-08BC3AE26F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0826" y="3685772"/>
              <a:ext cx="4018208" cy="1545465"/>
            </a:xfrm>
            <a:prstGeom prst="rect">
              <a:avLst/>
            </a:prstGeom>
          </p:spPr>
        </p:pic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B44735B2-7C88-4455-A314-3C0C3A0DF5F6}"/>
                </a:ext>
              </a:extLst>
            </p:cNvPr>
            <p:cNvSpPr/>
            <p:nvPr/>
          </p:nvSpPr>
          <p:spPr bwMode="auto">
            <a:xfrm>
              <a:off x="785446" y="4045690"/>
              <a:ext cx="3483588" cy="233233"/>
            </a:xfrm>
            <a:prstGeom prst="rect">
              <a:avLst/>
            </a:prstGeom>
            <a:solidFill>
              <a:srgbClr val="FFFF00">
                <a:alpha val="4117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DC1AD5CD-05CB-4DB0-99CC-944DA5E0C3A6}"/>
                </a:ext>
              </a:extLst>
            </p:cNvPr>
            <p:cNvSpPr/>
            <p:nvPr/>
          </p:nvSpPr>
          <p:spPr bwMode="auto">
            <a:xfrm>
              <a:off x="785447" y="3898053"/>
              <a:ext cx="562708" cy="141360"/>
            </a:xfrm>
            <a:prstGeom prst="rect">
              <a:avLst/>
            </a:prstGeom>
            <a:solidFill>
              <a:srgbClr val="FFFF00">
                <a:alpha val="4117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Geschweifte Klammer rechts 16">
              <a:extLst>
                <a:ext uri="{FF2B5EF4-FFF2-40B4-BE49-F238E27FC236}">
                  <a16:creationId xmlns:a16="http://schemas.microsoft.com/office/drawing/2014/main" id="{EBC56611-2A86-447C-BBD4-FDBF1D928D37}"/>
                </a:ext>
              </a:extLst>
            </p:cNvPr>
            <p:cNvSpPr/>
            <p:nvPr/>
          </p:nvSpPr>
          <p:spPr bwMode="auto">
            <a:xfrm>
              <a:off x="4413399" y="3893022"/>
              <a:ext cx="317202" cy="1169550"/>
            </a:xfrm>
            <a:prstGeom prst="rightBrace">
              <a:avLst>
                <a:gd name="adj1" fmla="val 48776"/>
                <a:gd name="adj2" fmla="val 50000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pic>
        <p:nvPicPr>
          <p:cNvPr id="21" name="Grafik 20">
            <a:extLst>
              <a:ext uri="{FF2B5EF4-FFF2-40B4-BE49-F238E27FC236}">
                <a16:creationId xmlns:a16="http://schemas.microsoft.com/office/drawing/2014/main" id="{008D076E-F2B5-4DF4-8EED-9890BAE809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3740" y="5624848"/>
            <a:ext cx="3760631" cy="1004552"/>
          </a:xfrm>
          <a:prstGeom prst="rect">
            <a:avLst/>
          </a:prstGeom>
        </p:spPr>
      </p:pic>
      <p:sp>
        <p:nvSpPr>
          <p:cNvPr id="22" name="Geschweifte Klammer rechts 21">
            <a:extLst>
              <a:ext uri="{FF2B5EF4-FFF2-40B4-BE49-F238E27FC236}">
                <a16:creationId xmlns:a16="http://schemas.microsoft.com/office/drawing/2014/main" id="{E128F818-896C-4451-B74D-A954A2DF014F}"/>
              </a:ext>
            </a:extLst>
          </p:cNvPr>
          <p:cNvSpPr/>
          <p:nvPr/>
        </p:nvSpPr>
        <p:spPr bwMode="auto">
          <a:xfrm>
            <a:off x="4254798" y="4530757"/>
            <a:ext cx="317202" cy="1376452"/>
          </a:xfrm>
          <a:prstGeom prst="rightBrace">
            <a:avLst>
              <a:gd name="adj1" fmla="val 48776"/>
              <a:gd name="adj2" fmla="val 5000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7B342046-A9A0-49EE-8928-CF4E3EE96F8C}"/>
              </a:ext>
            </a:extLst>
          </p:cNvPr>
          <p:cNvSpPr txBox="1"/>
          <p:nvPr/>
        </p:nvSpPr>
        <p:spPr>
          <a:xfrm>
            <a:off x="4716364" y="4761730"/>
            <a:ext cx="4176811" cy="73866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de-DE" sz="1400" b="1" dirty="0"/>
              <a:t>Für </a:t>
            </a:r>
            <a:r>
              <a:rPr lang="de-DE" sz="1400" b="1" dirty="0" err="1"/>
              <a:t>ErziehungswissenschaftsabsolventInnen</a:t>
            </a:r>
            <a:r>
              <a:rPr lang="de-DE" sz="1400" b="1" dirty="0"/>
              <a:t>:</a:t>
            </a:r>
          </a:p>
          <a:p>
            <a:r>
              <a:rPr lang="de-DE" sz="1400" b="1" dirty="0"/>
              <a:t>15 Punkte</a:t>
            </a:r>
            <a:r>
              <a:rPr lang="de-DE" sz="1400" dirty="0"/>
              <a:t>, wenn mind. 10 LP im Bereich „Pädagogische Diagnostik“ nachgewiesen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8781E098-7FCE-45CF-AA4D-B56AB9CEB471}"/>
              </a:ext>
            </a:extLst>
          </p:cNvPr>
          <p:cNvSpPr txBox="1"/>
          <p:nvPr/>
        </p:nvSpPr>
        <p:spPr>
          <a:xfrm>
            <a:off x="4716364" y="6092951"/>
            <a:ext cx="4445057" cy="43088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de-DE" sz="1100" dirty="0">
                <a:sym typeface="Wingdings" panose="05000000000000000000" pitchFamily="2" charset="2"/>
              </a:rPr>
              <a:t> </a:t>
            </a:r>
            <a:r>
              <a:rPr lang="de-DE" sz="1100" dirty="0"/>
              <a:t>Aber nur einmalig 15 Punkte, selbst wenn </a:t>
            </a:r>
            <a:r>
              <a:rPr lang="de-DE" sz="1100" dirty="0" err="1"/>
              <a:t>jnd</a:t>
            </a:r>
            <a:r>
              <a:rPr lang="de-DE" sz="1100" dirty="0"/>
              <a:t> a und b erfüllen sollte.</a:t>
            </a:r>
          </a:p>
        </p:txBody>
      </p:sp>
      <p:sp>
        <p:nvSpPr>
          <p:cNvPr id="26" name="Geschweifte Klammer rechts 25">
            <a:extLst>
              <a:ext uri="{FF2B5EF4-FFF2-40B4-BE49-F238E27FC236}">
                <a16:creationId xmlns:a16="http://schemas.microsoft.com/office/drawing/2014/main" id="{17CE60B4-0257-4837-AC2E-347F87A745F5}"/>
              </a:ext>
            </a:extLst>
          </p:cNvPr>
          <p:cNvSpPr/>
          <p:nvPr/>
        </p:nvSpPr>
        <p:spPr bwMode="auto">
          <a:xfrm>
            <a:off x="4254798" y="6095213"/>
            <a:ext cx="317202" cy="428625"/>
          </a:xfrm>
          <a:prstGeom prst="rightBrace">
            <a:avLst>
              <a:gd name="adj1" fmla="val 48776"/>
              <a:gd name="adj2" fmla="val 5000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Denkblase: wolkenförmig 26">
            <a:extLst>
              <a:ext uri="{FF2B5EF4-FFF2-40B4-BE49-F238E27FC236}">
                <a16:creationId xmlns:a16="http://schemas.microsoft.com/office/drawing/2014/main" id="{8C715583-D0A7-4E8E-8B6C-C4D5AC2F5821}"/>
              </a:ext>
            </a:extLst>
          </p:cNvPr>
          <p:cNvSpPr/>
          <p:nvPr/>
        </p:nvSpPr>
        <p:spPr bwMode="auto">
          <a:xfrm>
            <a:off x="4683787" y="169865"/>
            <a:ext cx="1810798" cy="776285"/>
          </a:xfrm>
          <a:prstGeom prst="cloudCallout">
            <a:avLst>
              <a:gd name="adj1" fmla="val -81314"/>
              <a:gd name="adj2" fmla="val 32087"/>
            </a:avLst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Also 22%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vom Ganzen</a:t>
            </a:r>
          </a:p>
        </p:txBody>
      </p:sp>
    </p:spTree>
    <p:extLst>
      <p:ext uri="{BB962C8B-B14F-4D97-AF65-F5344CB8AC3E}">
        <p14:creationId xmlns:p14="http://schemas.microsoft.com/office/powerpoint/2010/main" val="248689320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6" grpId="0" animBg="1"/>
      <p:bldP spid="22" grpId="0" animBg="1"/>
      <p:bldP spid="23" grpId="0" animBg="1"/>
      <p:bldP spid="25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8E5A46-2A22-49BF-A4EF-5C62C4BF5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4680FB-7B33-4B56-8059-F81AA7B04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de-DE" dirty="0"/>
              <a:t>Wir freuen uns auf neue Kohorten von Studierenden, die sich für Bildungswissenschaft interessieren und eine Vielfalt an Perspektiven auf dieses interdisziplinäre Fach mitbringen!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Machen auch Sie gerne Werbung für den Studiengang – neue  Zielgruppen wollen erschlossen werden!</a:t>
            </a:r>
          </a:p>
          <a:p>
            <a:endParaRPr lang="de-DE" dirty="0"/>
          </a:p>
          <a:p>
            <a:r>
              <a:rPr lang="de-DE" sz="2400" b="1" dirty="0"/>
              <a:t>Bewerbung:</a:t>
            </a:r>
          </a:p>
          <a:p>
            <a:r>
              <a:rPr lang="de-DE" sz="2400" b="1" dirty="0"/>
              <a:t>ab dem 15. April bis zum 31. Mai möglich</a:t>
            </a:r>
          </a:p>
          <a:p>
            <a:endParaRPr lang="de-DE" dirty="0"/>
          </a:p>
          <a:p>
            <a:r>
              <a:rPr lang="de-DE" sz="2400" b="1" dirty="0"/>
              <a:t>Wo? </a:t>
            </a:r>
          </a:p>
          <a:p>
            <a:r>
              <a:rPr lang="de-DE" sz="2400" b="1" dirty="0"/>
              <a:t>Hier</a:t>
            </a:r>
            <a:r>
              <a:rPr lang="de-DE" dirty="0"/>
              <a:t>: </a:t>
            </a:r>
            <a:r>
              <a:rPr lang="de-DE" u="sng" dirty="0">
                <a:hlinkClick r:id="rId2"/>
              </a:rPr>
              <a:t>https://www.fu-berlin.de/studium/bewerbung/master/konsekutive-masterstudiengaenge/index.html</a:t>
            </a:r>
            <a:endParaRPr lang="de-DE" dirty="0"/>
          </a:p>
          <a:p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r>
              <a:rPr lang="de-DE" dirty="0"/>
              <a:t>Haben Sie Fragen?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5F0AE66-ABBC-4BDB-8830-553BD371C7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Titel, Datum</a:t>
            </a:r>
          </a:p>
        </p:txBody>
      </p:sp>
    </p:spTree>
    <p:extLst>
      <p:ext uri="{BB962C8B-B14F-4D97-AF65-F5344CB8AC3E}">
        <p14:creationId xmlns:p14="http://schemas.microsoft.com/office/powerpoint/2010/main" val="137440944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FU_Standard-Vorlage_B">
  <a:themeElements>
    <a:clrScheme name="FU_Standard-Vorlage_B 1">
      <a:dk1>
        <a:srgbClr val="000000"/>
      </a:dk1>
      <a:lt1>
        <a:srgbClr val="FFFFFF"/>
      </a:lt1>
      <a:dk2>
        <a:srgbClr val="003366"/>
      </a:dk2>
      <a:lt2>
        <a:srgbClr val="808080"/>
      </a:lt2>
      <a:accent1>
        <a:srgbClr val="CCD6E0"/>
      </a:accent1>
      <a:accent2>
        <a:srgbClr val="99CC00"/>
      </a:accent2>
      <a:accent3>
        <a:srgbClr val="FFFFFF"/>
      </a:accent3>
      <a:accent4>
        <a:srgbClr val="000000"/>
      </a:accent4>
      <a:accent5>
        <a:srgbClr val="E2E8ED"/>
      </a:accent5>
      <a:accent6>
        <a:srgbClr val="8AB900"/>
      </a:accent6>
      <a:hlink>
        <a:srgbClr val="0066CC"/>
      </a:hlink>
      <a:folHlink>
        <a:srgbClr val="003366"/>
      </a:folHlink>
    </a:clrScheme>
    <a:fontScheme name="PPT_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T_Vorlage 1">
        <a:dk1>
          <a:srgbClr val="333333"/>
        </a:dk1>
        <a:lt1>
          <a:srgbClr val="FFFFFF"/>
        </a:lt1>
        <a:dk2>
          <a:srgbClr val="969696"/>
        </a:dk2>
        <a:lt2>
          <a:srgbClr val="FFFFFF"/>
        </a:lt2>
        <a:accent1>
          <a:srgbClr val="BCC7F6"/>
        </a:accent1>
        <a:accent2>
          <a:srgbClr val="86B600"/>
        </a:accent2>
        <a:accent3>
          <a:srgbClr val="FFFFFF"/>
        </a:accent3>
        <a:accent4>
          <a:srgbClr val="2A2A2A"/>
        </a:accent4>
        <a:accent5>
          <a:srgbClr val="DAE0FA"/>
        </a:accent5>
        <a:accent6>
          <a:srgbClr val="79A500"/>
        </a:accent6>
        <a:hlink>
          <a:srgbClr val="003366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Vorlage 2">
        <a:dk1>
          <a:srgbClr val="333333"/>
        </a:dk1>
        <a:lt1>
          <a:srgbClr val="FFFFFF"/>
        </a:lt1>
        <a:dk2>
          <a:srgbClr val="969696"/>
        </a:dk2>
        <a:lt2>
          <a:srgbClr val="0066CC"/>
        </a:lt2>
        <a:accent1>
          <a:srgbClr val="BCC7F6"/>
        </a:accent1>
        <a:accent2>
          <a:srgbClr val="86B600"/>
        </a:accent2>
        <a:accent3>
          <a:srgbClr val="FFFFFF"/>
        </a:accent3>
        <a:accent4>
          <a:srgbClr val="2A2A2A"/>
        </a:accent4>
        <a:accent5>
          <a:srgbClr val="DAE0FA"/>
        </a:accent5>
        <a:accent6>
          <a:srgbClr val="79A500"/>
        </a:accent6>
        <a:hlink>
          <a:srgbClr val="003366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_Standard-Vorlage_B 1">
        <a:dk1>
          <a:srgbClr val="000000"/>
        </a:dk1>
        <a:lt1>
          <a:srgbClr val="FFFFFF"/>
        </a:lt1>
        <a:dk2>
          <a:srgbClr val="003366"/>
        </a:dk2>
        <a:lt2>
          <a:srgbClr val="808080"/>
        </a:lt2>
        <a:accent1>
          <a:srgbClr val="CCD6E0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E2E8ED"/>
        </a:accent5>
        <a:accent6>
          <a:srgbClr val="8AB900"/>
        </a:accent6>
        <a:hlink>
          <a:srgbClr val="0066CC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543</Words>
  <Application>Microsoft Office PowerPoint</Application>
  <PresentationFormat>Bildschirmpräsentation (4:3)</PresentationFormat>
  <Paragraphs>72</Paragraphs>
  <Slides>9</Slides>
  <Notes>4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Verdana</vt:lpstr>
      <vt:lpstr>Wingdings</vt:lpstr>
      <vt:lpstr>FU_Standard-Vorlage_B</vt:lpstr>
      <vt:lpstr>Änderung Zugangssatzung Master Bildungswissenschaft  zum WS 22/23</vt:lpstr>
      <vt:lpstr>Hintergrund: Änderung (ohnehin jetzt) nötig wg neuer Gesetzeslage</vt:lpstr>
      <vt:lpstr>§15 (u.a.)</vt:lpstr>
      <vt:lpstr>PowerPoint-Präsentation</vt:lpstr>
      <vt:lpstr>PowerPoint-Präsentation</vt:lpstr>
      <vt:lpstr>PowerPoint-Präsentation</vt:lpstr>
      <vt:lpstr>PowerPoint-Präsentation</vt:lpstr>
      <vt:lpstr>Die zusätzlichen 25 Punkte:</vt:lpstr>
      <vt:lpstr>PowerPoint-Präsentation</vt:lpstr>
    </vt:vector>
  </TitlesOfParts>
  <Company>Center für Digital Systeme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roever</dc:creator>
  <dc:description>Version 0.9, 10.11.2005</dc:description>
  <cp:lastModifiedBy>Kessels, Ursula</cp:lastModifiedBy>
  <cp:revision>92</cp:revision>
  <cp:lastPrinted>2021-02-04T12:55:48Z</cp:lastPrinted>
  <dcterms:created xsi:type="dcterms:W3CDTF">2010-09-02T08:09:38Z</dcterms:created>
  <dcterms:modified xsi:type="dcterms:W3CDTF">2022-02-25T10:11:22Z</dcterms:modified>
</cp:coreProperties>
</file>