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468" r:id="rId2"/>
    <p:sldId id="469" r:id="rId3"/>
    <p:sldId id="471" r:id="rId4"/>
    <p:sldId id="479" r:id="rId5"/>
    <p:sldId id="477" r:id="rId6"/>
    <p:sldId id="416" r:id="rId7"/>
    <p:sldId id="476" r:id="rId8"/>
    <p:sldId id="420" r:id="rId9"/>
    <p:sldId id="472" r:id="rId10"/>
    <p:sldId id="423" r:id="rId11"/>
    <p:sldId id="484" r:id="rId12"/>
    <p:sldId id="485" r:id="rId13"/>
    <p:sldId id="486" r:id="rId14"/>
    <p:sldId id="487" r:id="rId15"/>
    <p:sldId id="488" r:id="rId16"/>
    <p:sldId id="482" r:id="rId17"/>
    <p:sldId id="489" r:id="rId18"/>
    <p:sldId id="478" r:id="rId1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rz Andreas" initials="HA" lastIdx="1" clrIdx="0">
    <p:extLst>
      <p:ext uri="{19B8F6BF-5375-455C-9EA6-DF929625EA0E}">
        <p15:presenceInfo xmlns:p15="http://schemas.microsoft.com/office/powerpoint/2012/main" userId="S-1-5-21-646522187-1979006950-1543859470-41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18" autoAdjust="0"/>
    <p:restoredTop sz="87193" autoAdjust="0"/>
  </p:normalViewPr>
  <p:slideViewPr>
    <p:cSldViewPr>
      <p:cViewPr varScale="1">
        <p:scale>
          <a:sx n="60" d="100"/>
          <a:sy n="60" d="100"/>
        </p:scale>
        <p:origin x="552" y="44"/>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5606A3-44D7-4DD4-9844-B3A1E81420E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de-DE"/>
        </a:p>
      </dgm:t>
    </dgm:pt>
    <dgm:pt modelId="{375BDD3F-3DF9-403A-910E-5DBA195C7FEB}">
      <dgm:prSet phldrT="[Text]"/>
      <dgm:spPr/>
      <dgm:t>
        <a:bodyPr/>
        <a:lstStyle/>
        <a:p>
          <a:r>
            <a:rPr lang="de-DE" dirty="0" err="1"/>
            <a:t>Theoretical</a:t>
          </a:r>
          <a:r>
            <a:rPr lang="de-DE" dirty="0"/>
            <a:t> Sampling</a:t>
          </a:r>
        </a:p>
      </dgm:t>
    </dgm:pt>
    <dgm:pt modelId="{6A803D4B-9DC4-4BD0-BBED-F86CAC234F07}" type="parTrans" cxnId="{DF4FF884-60A5-4DA4-8DFC-830084F35B1F}">
      <dgm:prSet/>
      <dgm:spPr/>
      <dgm:t>
        <a:bodyPr/>
        <a:lstStyle/>
        <a:p>
          <a:endParaRPr lang="de-DE"/>
        </a:p>
      </dgm:t>
    </dgm:pt>
    <dgm:pt modelId="{AE171E54-2F1B-459C-88ED-8FF75D36DFEF}" type="sibTrans" cxnId="{DF4FF884-60A5-4DA4-8DFC-830084F35B1F}">
      <dgm:prSet/>
      <dgm:spPr/>
      <dgm:t>
        <a:bodyPr/>
        <a:lstStyle/>
        <a:p>
          <a:endParaRPr lang="de-DE"/>
        </a:p>
      </dgm:t>
    </dgm:pt>
    <dgm:pt modelId="{0F0FBE53-9EB0-4B2B-A6E1-29FEFE15990A}">
      <dgm:prSet phldrT="[Text]" custT="1"/>
      <dgm:spPr/>
      <dgm: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de-DE" sz="1400" kern="1200" dirty="0" err="1">
              <a:solidFill>
                <a:prstClr val="black">
                  <a:hueOff val="0"/>
                  <a:satOff val="0"/>
                  <a:lumOff val="0"/>
                  <a:alphaOff val="0"/>
                </a:prstClr>
              </a:solidFill>
              <a:latin typeface="Candara" panose="020E0502030303020204"/>
              <a:ea typeface="+mn-ea"/>
              <a:cs typeface="+mn-cs"/>
            </a:rPr>
            <a:t>Theoretical</a:t>
          </a:r>
          <a:r>
            <a:rPr lang="de-DE" sz="1400" kern="1200" dirty="0">
              <a:solidFill>
                <a:prstClr val="black">
                  <a:hueOff val="0"/>
                  <a:satOff val="0"/>
                  <a:lumOff val="0"/>
                  <a:alphaOff val="0"/>
                </a:prstClr>
              </a:solidFill>
              <a:latin typeface="Candara" panose="020E0502030303020204"/>
              <a:ea typeface="+mn-ea"/>
              <a:cs typeface="+mn-cs"/>
            </a:rPr>
            <a:t> Sampling </a:t>
          </a:r>
          <a:r>
            <a:rPr lang="de-DE" sz="1400" kern="1200" dirty="0" err="1">
              <a:solidFill>
                <a:prstClr val="black">
                  <a:hueOff val="0"/>
                  <a:satOff val="0"/>
                  <a:lumOff val="0"/>
                  <a:alphaOff val="0"/>
                </a:prstClr>
              </a:solidFill>
              <a:latin typeface="Candara" panose="020E0502030303020204"/>
              <a:ea typeface="+mn-ea"/>
              <a:cs typeface="+mn-cs"/>
            </a:rPr>
            <a:t>means</a:t>
          </a:r>
          <a:r>
            <a:rPr lang="de-DE" sz="1400" kern="1200" dirty="0">
              <a:solidFill>
                <a:prstClr val="black">
                  <a:hueOff val="0"/>
                  <a:satOff val="0"/>
                  <a:lumOff val="0"/>
                  <a:alphaOff val="0"/>
                </a:prstClr>
              </a:solidFill>
              <a:latin typeface="Candara" panose="020E0502030303020204"/>
              <a:ea typeface="+mn-ea"/>
              <a:cs typeface="+mn-cs"/>
            </a:rPr>
            <a:t> „the </a:t>
          </a:r>
          <a:r>
            <a:rPr lang="de-DE" sz="1400" kern="1200" dirty="0" err="1">
              <a:solidFill>
                <a:prstClr val="black">
                  <a:hueOff val="0"/>
                  <a:satOff val="0"/>
                  <a:lumOff val="0"/>
                  <a:alphaOff val="0"/>
                </a:prstClr>
              </a:solidFill>
              <a:latin typeface="Candara" panose="020E0502030303020204"/>
              <a:ea typeface="+mn-ea"/>
              <a:cs typeface="+mn-cs"/>
            </a:rPr>
            <a:t>process</a:t>
          </a:r>
          <a:r>
            <a:rPr lang="de-DE" sz="1400" kern="1200" dirty="0">
              <a:solidFill>
                <a:prstClr val="black">
                  <a:hueOff val="0"/>
                  <a:satOff val="0"/>
                  <a:lumOff val="0"/>
                  <a:alphaOff val="0"/>
                </a:prstClr>
              </a:solidFill>
              <a:latin typeface="Candara" panose="020E0502030303020204"/>
              <a:ea typeface="+mn-ea"/>
              <a:cs typeface="+mn-cs"/>
            </a:rPr>
            <a:t> of </a:t>
          </a:r>
          <a:r>
            <a:rPr lang="de-DE" sz="1400" kern="1200" dirty="0" err="1">
              <a:solidFill>
                <a:prstClr val="black">
                  <a:hueOff val="0"/>
                  <a:satOff val="0"/>
                  <a:lumOff val="0"/>
                  <a:alphaOff val="0"/>
                </a:prstClr>
              </a:solidFill>
              <a:latin typeface="Candara" panose="020E0502030303020204"/>
              <a:ea typeface="+mn-ea"/>
              <a:cs typeface="+mn-cs"/>
            </a:rPr>
            <a:t>data</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collection</a:t>
          </a:r>
          <a:r>
            <a:rPr lang="de-DE" sz="1400" kern="1200" dirty="0">
              <a:solidFill>
                <a:prstClr val="black">
                  <a:hueOff val="0"/>
                  <a:satOff val="0"/>
                  <a:lumOff val="0"/>
                  <a:alphaOff val="0"/>
                </a:prstClr>
              </a:solidFill>
              <a:latin typeface="Candara" panose="020E0502030303020204"/>
              <a:ea typeface="+mn-ea"/>
              <a:cs typeface="+mn-cs"/>
            </a:rPr>
            <a:t> for </a:t>
          </a:r>
          <a:r>
            <a:rPr lang="de-DE" sz="1400" kern="1200" dirty="0" err="1">
              <a:solidFill>
                <a:prstClr val="black">
                  <a:hueOff val="0"/>
                  <a:satOff val="0"/>
                  <a:lumOff val="0"/>
                  <a:alphaOff val="0"/>
                </a:prstClr>
              </a:solidFill>
              <a:latin typeface="Candara" panose="020E0502030303020204"/>
              <a:ea typeface="+mn-ea"/>
              <a:cs typeface="+mn-cs"/>
            </a:rPr>
            <a:t>generating</a:t>
          </a:r>
          <a:r>
            <a:rPr lang="de-DE" sz="1400" kern="1200" dirty="0">
              <a:solidFill>
                <a:prstClr val="black">
                  <a:hueOff val="0"/>
                  <a:satOff val="0"/>
                  <a:lumOff val="0"/>
                  <a:alphaOff val="0"/>
                </a:prstClr>
              </a:solidFill>
              <a:latin typeface="Candara" panose="020E0502030303020204"/>
              <a:ea typeface="+mn-ea"/>
              <a:cs typeface="+mn-cs"/>
            </a:rPr>
            <a:t> theory </a:t>
          </a:r>
          <a:r>
            <a:rPr lang="de-DE" sz="1400" kern="1200" dirty="0" err="1">
              <a:solidFill>
                <a:prstClr val="black">
                  <a:hueOff val="0"/>
                  <a:satOff val="0"/>
                  <a:lumOff val="0"/>
                  <a:alphaOff val="0"/>
                </a:prstClr>
              </a:solidFill>
              <a:latin typeface="Candara" panose="020E0502030303020204"/>
              <a:ea typeface="+mn-ea"/>
              <a:cs typeface="+mn-cs"/>
            </a:rPr>
            <a:t>whereby</a:t>
          </a:r>
          <a:r>
            <a:rPr lang="de-DE" sz="1400" kern="1200" dirty="0">
              <a:solidFill>
                <a:prstClr val="black">
                  <a:hueOff val="0"/>
                  <a:satOff val="0"/>
                  <a:lumOff val="0"/>
                  <a:alphaOff val="0"/>
                </a:prstClr>
              </a:solidFill>
              <a:latin typeface="Candara" panose="020E0502030303020204"/>
              <a:ea typeface="+mn-ea"/>
              <a:cs typeface="+mn-cs"/>
            </a:rPr>
            <a:t> the </a:t>
          </a:r>
          <a:r>
            <a:rPr lang="de-DE" sz="1400" kern="1200" dirty="0" err="1">
              <a:solidFill>
                <a:prstClr val="black">
                  <a:hueOff val="0"/>
                  <a:satOff val="0"/>
                  <a:lumOff val="0"/>
                  <a:alphaOff val="0"/>
                </a:prstClr>
              </a:solidFill>
              <a:latin typeface="Candara" panose="020E0502030303020204"/>
              <a:ea typeface="+mn-ea"/>
              <a:cs typeface="+mn-cs"/>
            </a:rPr>
            <a:t>analyst</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jointly</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collects</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codes</a:t>
          </a:r>
          <a:r>
            <a:rPr lang="de-DE" sz="1400" kern="1200" dirty="0">
              <a:solidFill>
                <a:prstClr val="black">
                  <a:hueOff val="0"/>
                  <a:satOff val="0"/>
                  <a:lumOff val="0"/>
                  <a:alphaOff val="0"/>
                </a:prstClr>
              </a:solidFill>
              <a:latin typeface="Candara" panose="020E0502030303020204"/>
              <a:ea typeface="+mn-ea"/>
              <a:cs typeface="+mn-cs"/>
            </a:rPr>
            <a:t> and </a:t>
          </a:r>
          <a:r>
            <a:rPr lang="de-DE" sz="1400" kern="1200" dirty="0" err="1">
              <a:solidFill>
                <a:prstClr val="black">
                  <a:hueOff val="0"/>
                  <a:satOff val="0"/>
                  <a:lumOff val="0"/>
                  <a:alphaOff val="0"/>
                </a:prstClr>
              </a:solidFill>
              <a:latin typeface="Candara" panose="020E0502030303020204"/>
              <a:ea typeface="+mn-ea"/>
              <a:cs typeface="+mn-cs"/>
            </a:rPr>
            <a:t>analyses</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his</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data</a:t>
          </a:r>
          <a:r>
            <a:rPr lang="de-DE" sz="1400" kern="1200" dirty="0">
              <a:solidFill>
                <a:prstClr val="black">
                  <a:hueOff val="0"/>
                  <a:satOff val="0"/>
                  <a:lumOff val="0"/>
                  <a:alphaOff val="0"/>
                </a:prstClr>
              </a:solidFill>
              <a:latin typeface="Candara" panose="020E0502030303020204"/>
              <a:ea typeface="+mn-ea"/>
              <a:cs typeface="+mn-cs"/>
            </a:rPr>
            <a:t> and </a:t>
          </a:r>
          <a:r>
            <a:rPr lang="de-DE" sz="1400" kern="1200" dirty="0" err="1">
              <a:solidFill>
                <a:prstClr val="black">
                  <a:hueOff val="0"/>
                  <a:satOff val="0"/>
                  <a:lumOff val="0"/>
                  <a:alphaOff val="0"/>
                </a:prstClr>
              </a:solidFill>
              <a:latin typeface="Candara" panose="020E0502030303020204"/>
              <a:ea typeface="+mn-ea"/>
              <a:cs typeface="+mn-cs"/>
            </a:rPr>
            <a:t>decides</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what</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data</a:t>
          </a:r>
          <a:r>
            <a:rPr lang="de-DE" sz="1400" kern="1200" dirty="0">
              <a:solidFill>
                <a:prstClr val="black">
                  <a:hueOff val="0"/>
                  <a:satOff val="0"/>
                  <a:lumOff val="0"/>
                  <a:alphaOff val="0"/>
                </a:prstClr>
              </a:solidFill>
              <a:latin typeface="Candara" panose="020E0502030303020204"/>
              <a:ea typeface="+mn-ea"/>
              <a:cs typeface="+mn-cs"/>
            </a:rPr>
            <a:t> to </a:t>
          </a:r>
          <a:r>
            <a:rPr lang="de-DE" sz="1400" kern="1200" dirty="0" err="1">
              <a:solidFill>
                <a:prstClr val="black">
                  <a:hueOff val="0"/>
                  <a:satOff val="0"/>
                  <a:lumOff val="0"/>
                  <a:alphaOff val="0"/>
                </a:prstClr>
              </a:solidFill>
              <a:latin typeface="Candara" panose="020E0502030303020204"/>
              <a:ea typeface="+mn-ea"/>
              <a:cs typeface="+mn-cs"/>
            </a:rPr>
            <a:t>collect</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next</a:t>
          </a:r>
          <a:r>
            <a:rPr lang="de-DE" sz="1400" kern="1200" dirty="0">
              <a:solidFill>
                <a:prstClr val="black">
                  <a:hueOff val="0"/>
                  <a:satOff val="0"/>
                  <a:lumOff val="0"/>
                  <a:alphaOff val="0"/>
                </a:prstClr>
              </a:solidFill>
              <a:latin typeface="Candara" panose="020E0502030303020204"/>
              <a:ea typeface="+mn-ea"/>
              <a:cs typeface="+mn-cs"/>
            </a:rPr>
            <a:t> and </a:t>
          </a:r>
          <a:r>
            <a:rPr lang="de-DE" sz="1400" kern="1200" dirty="0" err="1">
              <a:solidFill>
                <a:prstClr val="black">
                  <a:hueOff val="0"/>
                  <a:satOff val="0"/>
                  <a:lumOff val="0"/>
                  <a:alphaOff val="0"/>
                </a:prstClr>
              </a:solidFill>
              <a:latin typeface="Candara" panose="020E0502030303020204"/>
              <a:ea typeface="+mn-ea"/>
              <a:cs typeface="+mn-cs"/>
            </a:rPr>
            <a:t>where</a:t>
          </a:r>
          <a:r>
            <a:rPr lang="de-DE" sz="1400" kern="1200" dirty="0">
              <a:solidFill>
                <a:prstClr val="black">
                  <a:hueOff val="0"/>
                  <a:satOff val="0"/>
                  <a:lumOff val="0"/>
                  <a:alphaOff val="0"/>
                </a:prstClr>
              </a:solidFill>
              <a:latin typeface="Candara" panose="020E0502030303020204"/>
              <a:ea typeface="+mn-ea"/>
              <a:cs typeface="+mn-cs"/>
            </a:rPr>
            <a:t> to find </a:t>
          </a:r>
          <a:r>
            <a:rPr lang="de-DE" sz="1400" kern="1200" dirty="0" err="1">
              <a:solidFill>
                <a:prstClr val="black">
                  <a:hueOff val="0"/>
                  <a:satOff val="0"/>
                  <a:lumOff val="0"/>
                  <a:alphaOff val="0"/>
                </a:prstClr>
              </a:solidFill>
              <a:latin typeface="Candara" panose="020E0502030303020204"/>
              <a:ea typeface="+mn-ea"/>
              <a:cs typeface="+mn-cs"/>
            </a:rPr>
            <a:t>them</a:t>
          </a:r>
          <a:r>
            <a:rPr lang="de-DE" sz="1400" kern="1200" dirty="0">
              <a:solidFill>
                <a:prstClr val="black">
                  <a:hueOff val="0"/>
                  <a:satOff val="0"/>
                  <a:lumOff val="0"/>
                  <a:alphaOff val="0"/>
                </a:prstClr>
              </a:solidFill>
              <a:latin typeface="Candara" panose="020E0502030303020204"/>
              <a:ea typeface="+mn-ea"/>
              <a:cs typeface="+mn-cs"/>
            </a:rPr>
            <a:t>, in </a:t>
          </a:r>
          <a:r>
            <a:rPr lang="de-DE" sz="1400" kern="1200" dirty="0" err="1">
              <a:solidFill>
                <a:prstClr val="black">
                  <a:hueOff val="0"/>
                  <a:satOff val="0"/>
                  <a:lumOff val="0"/>
                  <a:alphaOff val="0"/>
                </a:prstClr>
              </a:solidFill>
              <a:latin typeface="Candara" panose="020E0502030303020204"/>
              <a:ea typeface="+mn-ea"/>
              <a:cs typeface="+mn-cs"/>
            </a:rPr>
            <a:t>order</a:t>
          </a:r>
          <a:r>
            <a:rPr lang="de-DE" sz="1400" kern="1200" dirty="0">
              <a:solidFill>
                <a:prstClr val="black">
                  <a:hueOff val="0"/>
                  <a:satOff val="0"/>
                  <a:lumOff val="0"/>
                  <a:alphaOff val="0"/>
                </a:prstClr>
              </a:solidFill>
              <a:latin typeface="Candara" panose="020E0502030303020204"/>
              <a:ea typeface="+mn-ea"/>
              <a:cs typeface="+mn-cs"/>
            </a:rPr>
            <a:t> to </a:t>
          </a:r>
          <a:r>
            <a:rPr lang="de-DE" sz="1400" kern="1200" dirty="0" err="1">
              <a:solidFill>
                <a:prstClr val="black">
                  <a:hueOff val="0"/>
                  <a:satOff val="0"/>
                  <a:lumOff val="0"/>
                  <a:alphaOff val="0"/>
                </a:prstClr>
              </a:solidFill>
              <a:latin typeface="Candara" panose="020E0502030303020204"/>
              <a:ea typeface="+mn-ea"/>
              <a:cs typeface="+mn-cs"/>
            </a:rPr>
            <a:t>develop</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his</a:t>
          </a:r>
          <a:r>
            <a:rPr lang="de-DE" sz="1400" kern="1200" dirty="0">
              <a:solidFill>
                <a:prstClr val="black">
                  <a:hueOff val="0"/>
                  <a:satOff val="0"/>
                  <a:lumOff val="0"/>
                  <a:alphaOff val="0"/>
                </a:prstClr>
              </a:solidFill>
              <a:latin typeface="Candara" panose="020E0502030303020204"/>
              <a:ea typeface="+mn-ea"/>
              <a:cs typeface="+mn-cs"/>
            </a:rPr>
            <a:t> theory as </a:t>
          </a:r>
          <a:r>
            <a:rPr lang="de-DE" sz="1400" kern="1200" dirty="0" err="1">
              <a:solidFill>
                <a:prstClr val="black">
                  <a:hueOff val="0"/>
                  <a:satOff val="0"/>
                  <a:lumOff val="0"/>
                  <a:alphaOff val="0"/>
                </a:prstClr>
              </a:solidFill>
              <a:latin typeface="Candara" panose="020E0502030303020204"/>
              <a:ea typeface="+mn-ea"/>
              <a:cs typeface="+mn-cs"/>
            </a:rPr>
            <a:t>it</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emerges</a:t>
          </a:r>
          <a:r>
            <a:rPr lang="de-DE" sz="1400" kern="1200" dirty="0">
              <a:solidFill>
                <a:prstClr val="black">
                  <a:hueOff val="0"/>
                  <a:satOff val="0"/>
                  <a:lumOff val="0"/>
                  <a:alphaOff val="0"/>
                </a:prstClr>
              </a:solidFill>
              <a:latin typeface="Candara" panose="020E0502030303020204"/>
              <a:ea typeface="+mn-ea"/>
              <a:cs typeface="+mn-cs"/>
            </a:rPr>
            <a:t>.</a:t>
          </a:r>
        </a:p>
      </dgm:t>
    </dgm:pt>
    <dgm:pt modelId="{183E8EB8-566D-43B2-BC6D-B64D71E40531}" type="parTrans" cxnId="{38D4099A-7122-4D8C-B176-E1948DD06175}">
      <dgm:prSet/>
      <dgm:spPr/>
      <dgm:t>
        <a:bodyPr/>
        <a:lstStyle/>
        <a:p>
          <a:endParaRPr lang="de-DE"/>
        </a:p>
      </dgm:t>
    </dgm:pt>
    <dgm:pt modelId="{22949861-A681-4ACD-9FFC-24FA55447687}" type="sibTrans" cxnId="{38D4099A-7122-4D8C-B176-E1948DD06175}">
      <dgm:prSet/>
      <dgm:spPr/>
      <dgm:t>
        <a:bodyPr/>
        <a:lstStyle/>
        <a:p>
          <a:endParaRPr lang="de-DE"/>
        </a:p>
      </dgm:t>
    </dgm:pt>
    <dgm:pt modelId="{25B86C1E-9711-4BA6-881E-B88CECEB80D1}">
      <dgm:prSet phldrT="[Text]"/>
      <dgm:spPr/>
      <dgm:t>
        <a:bodyPr/>
        <a:lstStyle/>
        <a:p>
          <a:r>
            <a:rPr lang="de-DE" dirty="0" err="1"/>
            <a:t>Theoretical</a:t>
          </a:r>
          <a:r>
            <a:rPr lang="de-DE" dirty="0"/>
            <a:t> Coding</a:t>
          </a:r>
        </a:p>
      </dgm:t>
    </dgm:pt>
    <dgm:pt modelId="{40A55620-49C3-4ECE-9D15-D95D8B2CBECA}" type="parTrans" cxnId="{A4C2770E-CF53-4694-BB58-1DB913AD3BCE}">
      <dgm:prSet/>
      <dgm:spPr/>
      <dgm:t>
        <a:bodyPr/>
        <a:lstStyle/>
        <a:p>
          <a:endParaRPr lang="de-DE"/>
        </a:p>
      </dgm:t>
    </dgm:pt>
    <dgm:pt modelId="{A6978FF5-F31F-4014-9C6E-93194AA73867}" type="sibTrans" cxnId="{A4C2770E-CF53-4694-BB58-1DB913AD3BCE}">
      <dgm:prSet/>
      <dgm:spPr/>
      <dgm:t>
        <a:bodyPr/>
        <a:lstStyle/>
        <a:p>
          <a:endParaRPr lang="de-DE"/>
        </a:p>
      </dgm:t>
    </dgm:pt>
    <dgm:pt modelId="{E1A839A6-0936-4DB8-8994-AED52D146F17}">
      <dgm:prSet phldrT="[Text]" custT="1"/>
      <dgm:spPr/>
      <dgm:t>
        <a:bodyPr/>
        <a:lstStyle/>
        <a:p>
          <a:pPr marL="0" indent="0" algn="l">
            <a:buNone/>
          </a:pPr>
          <a:r>
            <a:rPr lang="en-US" sz="1400" kern="1200" dirty="0"/>
            <a:t>During the </a:t>
          </a:r>
          <a:r>
            <a:rPr lang="en-US" sz="1400" b="0" i="1" kern="1200" dirty="0"/>
            <a:t>open coding </a:t>
          </a:r>
          <a:r>
            <a:rPr lang="en-US" sz="1400" kern="1200" dirty="0"/>
            <a:t>process, the data are broken down into substantive codes.</a:t>
          </a:r>
          <a:endParaRPr lang="de-DE" sz="1400" kern="1200" dirty="0"/>
        </a:p>
      </dgm:t>
    </dgm:pt>
    <dgm:pt modelId="{6A84B473-3FA7-4223-B3C0-2A7B28E69714}" type="parTrans" cxnId="{AB1B1BBF-1036-4A3D-8D98-EDC24708F246}">
      <dgm:prSet/>
      <dgm:spPr/>
      <dgm:t>
        <a:bodyPr/>
        <a:lstStyle/>
        <a:p>
          <a:endParaRPr lang="de-DE"/>
        </a:p>
      </dgm:t>
    </dgm:pt>
    <dgm:pt modelId="{55B855F0-75B2-4256-8B73-565745C7F8A6}" type="sibTrans" cxnId="{AB1B1BBF-1036-4A3D-8D98-EDC24708F246}">
      <dgm:prSet/>
      <dgm:spPr/>
      <dgm:t>
        <a:bodyPr/>
        <a:lstStyle/>
        <a:p>
          <a:endParaRPr lang="de-DE"/>
        </a:p>
      </dgm:t>
    </dgm:pt>
    <dgm:pt modelId="{ACAF4792-A4D6-4299-977D-3E308BC80FCB}">
      <dgm:prSet phldrT="[Text]"/>
      <dgm:spPr/>
      <dgm:t>
        <a:bodyPr/>
        <a:lstStyle/>
        <a:p>
          <a:r>
            <a:rPr lang="de-DE" dirty="0"/>
            <a:t>Method  of </a:t>
          </a:r>
          <a:r>
            <a:rPr lang="de-DE" dirty="0" err="1"/>
            <a:t>constant</a:t>
          </a:r>
          <a:r>
            <a:rPr lang="de-DE" dirty="0"/>
            <a:t> </a:t>
          </a:r>
          <a:r>
            <a:rPr lang="de-DE" dirty="0" err="1"/>
            <a:t>Comparison</a:t>
          </a:r>
          <a:r>
            <a:rPr lang="de-DE" dirty="0"/>
            <a:t> </a:t>
          </a:r>
        </a:p>
      </dgm:t>
    </dgm:pt>
    <dgm:pt modelId="{9BD96B73-BF70-44D8-A2DF-B2BB4C886E9A}" type="parTrans" cxnId="{26FB6E4D-5509-4CF3-B278-03CAFBDBFDEB}">
      <dgm:prSet/>
      <dgm:spPr/>
      <dgm:t>
        <a:bodyPr/>
        <a:lstStyle/>
        <a:p>
          <a:endParaRPr lang="de-DE"/>
        </a:p>
      </dgm:t>
    </dgm:pt>
    <dgm:pt modelId="{29DA3F46-6BB6-4081-B54D-D231008507EB}" type="sibTrans" cxnId="{26FB6E4D-5509-4CF3-B278-03CAFBDBFDEB}">
      <dgm:prSet/>
      <dgm:spPr/>
      <dgm:t>
        <a:bodyPr/>
        <a:lstStyle/>
        <a:p>
          <a:endParaRPr lang="de-DE"/>
        </a:p>
      </dgm:t>
    </dgm:pt>
    <dgm:pt modelId="{8A8B7C8C-3103-426B-8E86-F8C89C789D9D}">
      <dgm:prSet phldrT="[Text]"/>
      <dgm:spPr/>
      <dgm:t>
        <a:bodyPr/>
        <a:lstStyle/>
        <a:p>
          <a:pPr marL="0" indent="0" algn="l">
            <a:buNone/>
          </a:pPr>
          <a:r>
            <a:rPr lang="en-US" sz="1600" dirty="0"/>
            <a:t>The constant comparative method serves to test and refine concepts, themes and Codes by constantly comparing them.</a:t>
          </a:r>
          <a:endParaRPr lang="de-DE" sz="1600" dirty="0"/>
        </a:p>
      </dgm:t>
    </dgm:pt>
    <dgm:pt modelId="{1370A362-10F3-46DD-8C2A-4EDECA67BFE7}" type="parTrans" cxnId="{7A60ACAD-9F23-4613-8E0C-AF7B06A34131}">
      <dgm:prSet/>
      <dgm:spPr/>
      <dgm:t>
        <a:bodyPr/>
        <a:lstStyle/>
        <a:p>
          <a:endParaRPr lang="de-DE"/>
        </a:p>
      </dgm:t>
    </dgm:pt>
    <dgm:pt modelId="{6841C6E2-DF07-4AA6-AFD3-4CC5F24AD985}" type="sibTrans" cxnId="{7A60ACAD-9F23-4613-8E0C-AF7B06A34131}">
      <dgm:prSet/>
      <dgm:spPr/>
      <dgm:t>
        <a:bodyPr/>
        <a:lstStyle/>
        <a:p>
          <a:endParaRPr lang="de-DE"/>
        </a:p>
      </dgm:t>
    </dgm:pt>
    <dgm:pt modelId="{F326D4F6-4E3F-43F7-8283-3F96B81ED8D8}">
      <dgm:prSet phldrT="[Text]" custT="1"/>
      <dgm:spPr/>
      <dgm:t>
        <a:bodyPr/>
        <a:lstStyle/>
        <a:p>
          <a:pPr marL="0" marR="0" lvl="0" indent="0" algn="r" defTabSz="914400" eaLnBrk="1" fontAlgn="auto" latinLnBrk="0" hangingPunct="1">
            <a:lnSpc>
              <a:spcPct val="100000"/>
            </a:lnSpc>
            <a:spcBef>
              <a:spcPts val="0"/>
            </a:spcBef>
            <a:spcAft>
              <a:spcPts val="0"/>
            </a:spcAft>
            <a:buClrTx/>
            <a:buSzTx/>
            <a:buFontTx/>
            <a:buNone/>
            <a:tabLst/>
            <a:defRPr/>
          </a:pPr>
          <a:r>
            <a:rPr lang="de-DE" sz="1100" kern="1200" dirty="0">
              <a:ea typeface="+mn-ea"/>
              <a:cs typeface="+mn-cs"/>
            </a:rPr>
            <a:t>(Glaser and Strauss 1998)</a:t>
          </a:r>
        </a:p>
      </dgm:t>
    </dgm:pt>
    <dgm:pt modelId="{9DF7E4F1-33CF-4EEE-8330-B328BEFF41ED}" type="parTrans" cxnId="{0C80813A-DD23-4151-ABA0-05A8261C115D}">
      <dgm:prSet/>
      <dgm:spPr/>
      <dgm:t>
        <a:bodyPr/>
        <a:lstStyle/>
        <a:p>
          <a:endParaRPr lang="de-DE"/>
        </a:p>
      </dgm:t>
    </dgm:pt>
    <dgm:pt modelId="{051D0BED-A5A8-46AB-A910-BDDEE77A0D9F}" type="sibTrans" cxnId="{0C80813A-DD23-4151-ABA0-05A8261C115D}">
      <dgm:prSet/>
      <dgm:spPr/>
      <dgm:t>
        <a:bodyPr/>
        <a:lstStyle/>
        <a:p>
          <a:endParaRPr lang="de-DE"/>
        </a:p>
      </dgm:t>
    </dgm:pt>
    <dgm:pt modelId="{B36A3B4B-D02A-47F6-BC75-94712017EC41}">
      <dgm:prSet phldrT="[Text]" custT="1"/>
      <dgm:spPr/>
      <dgm: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lang="de-DE" sz="1100" kern="1200" dirty="0">
            <a:ea typeface="+mn-ea"/>
            <a:cs typeface="+mn-cs"/>
          </a:endParaRPr>
        </a:p>
      </dgm:t>
    </dgm:pt>
    <dgm:pt modelId="{9BFF448F-9B3B-40FC-96AF-96F5B4AF8C76}" type="parTrans" cxnId="{272BEBF7-4547-47B0-ADE1-AB3333BDDAC1}">
      <dgm:prSet/>
      <dgm:spPr/>
      <dgm:t>
        <a:bodyPr/>
        <a:lstStyle/>
        <a:p>
          <a:endParaRPr lang="de-DE"/>
        </a:p>
      </dgm:t>
    </dgm:pt>
    <dgm:pt modelId="{CC7A3AE1-9BFE-4E97-9166-237D49682827}" type="sibTrans" cxnId="{272BEBF7-4547-47B0-ADE1-AB3333BDDAC1}">
      <dgm:prSet/>
      <dgm:spPr/>
      <dgm:t>
        <a:bodyPr/>
        <a:lstStyle/>
        <a:p>
          <a:endParaRPr lang="de-DE"/>
        </a:p>
      </dgm:t>
    </dgm:pt>
    <dgm:pt modelId="{C6F19567-D484-45A9-8988-FE4B91B05074}">
      <dgm:prSet phldrT="[Text]" custT="1"/>
      <dgm:spPr/>
      <dgm:t>
        <a:bodyPr/>
        <a:lstStyle/>
        <a:p>
          <a:pPr marL="57150" indent="0" algn="r">
            <a:buNone/>
          </a:pPr>
          <a:r>
            <a:rPr lang="en-US" sz="1100" kern="1200" dirty="0"/>
            <a:t>(</a:t>
          </a:r>
          <a:r>
            <a:rPr lang="en-US" sz="1100" kern="1200" dirty="0" err="1"/>
            <a:t>eg.</a:t>
          </a:r>
          <a:r>
            <a:rPr lang="en-US" sz="1100" kern="1200" dirty="0"/>
            <a:t> Glaser 1978)</a:t>
          </a:r>
          <a:endParaRPr lang="de-DE" sz="1100" kern="1200" dirty="0"/>
        </a:p>
      </dgm:t>
    </dgm:pt>
    <dgm:pt modelId="{AA8579F1-8415-4153-87C2-0E8236D95FAE}" type="parTrans" cxnId="{067D6263-A31B-41A5-A179-26D86D895952}">
      <dgm:prSet/>
      <dgm:spPr/>
      <dgm:t>
        <a:bodyPr/>
        <a:lstStyle/>
        <a:p>
          <a:endParaRPr lang="de-DE"/>
        </a:p>
      </dgm:t>
    </dgm:pt>
    <dgm:pt modelId="{055D9359-589E-4B63-888C-492963B52CE2}" type="sibTrans" cxnId="{067D6263-A31B-41A5-A179-26D86D895952}">
      <dgm:prSet/>
      <dgm:spPr/>
      <dgm:t>
        <a:bodyPr/>
        <a:lstStyle/>
        <a:p>
          <a:endParaRPr lang="de-DE"/>
        </a:p>
      </dgm:t>
    </dgm:pt>
    <dgm:pt modelId="{D821EC7A-B6BD-495C-A903-3C092EFCEAA8}">
      <dgm:prSet phldrT="[Text]" custT="1"/>
      <dgm:spPr/>
      <dgm:t>
        <a:bodyPr/>
        <a:lstStyle/>
        <a:p>
          <a:pPr marL="0" indent="0" algn="r">
            <a:buNone/>
          </a:pPr>
          <a:r>
            <a:rPr lang="en-US" sz="1100" dirty="0"/>
            <a:t>(</a:t>
          </a:r>
          <a:r>
            <a:rPr lang="en-US" sz="1100" dirty="0" err="1"/>
            <a:t>eg.</a:t>
          </a:r>
          <a:r>
            <a:rPr lang="en-US" sz="1100" dirty="0"/>
            <a:t> Bowen 2008; </a:t>
          </a:r>
          <a:r>
            <a:rPr lang="en-US" sz="1100" dirty="0" err="1"/>
            <a:t>Aldiabat</a:t>
          </a:r>
          <a:r>
            <a:rPr lang="en-US" sz="1100" dirty="0"/>
            <a:t>/Le </a:t>
          </a:r>
          <a:r>
            <a:rPr lang="en-US" sz="1100" dirty="0" err="1"/>
            <a:t>Navenec</a:t>
          </a:r>
          <a:r>
            <a:rPr lang="en-US" sz="1100" dirty="0"/>
            <a:t> 2018) </a:t>
          </a:r>
          <a:endParaRPr lang="de-DE" sz="1100" dirty="0"/>
        </a:p>
      </dgm:t>
    </dgm:pt>
    <dgm:pt modelId="{6E9F57FE-B51C-404A-902D-582B4EE00D19}" type="parTrans" cxnId="{FA616825-6B6E-4AFE-AE15-03E96D59B6CE}">
      <dgm:prSet/>
      <dgm:spPr/>
      <dgm:t>
        <a:bodyPr/>
        <a:lstStyle/>
        <a:p>
          <a:endParaRPr lang="de-DE"/>
        </a:p>
      </dgm:t>
    </dgm:pt>
    <dgm:pt modelId="{B22D3E21-6AC2-4E09-A81B-0CCB950D8C6F}" type="sibTrans" cxnId="{FA616825-6B6E-4AFE-AE15-03E96D59B6CE}">
      <dgm:prSet/>
      <dgm:spPr/>
      <dgm:t>
        <a:bodyPr/>
        <a:lstStyle/>
        <a:p>
          <a:endParaRPr lang="de-DE"/>
        </a:p>
      </dgm:t>
    </dgm:pt>
    <dgm:pt modelId="{828C8682-8C6F-4121-96B3-1248A12AAE03}">
      <dgm:prSet phldrT="[Text]" custT="1"/>
      <dgm:spPr/>
      <dgm:t>
        <a:bodyPr/>
        <a:lstStyle/>
        <a:p>
          <a:pPr marL="0" indent="0" algn="l">
            <a:buNone/>
          </a:pPr>
          <a:endParaRPr lang="de-DE" sz="1100" dirty="0"/>
        </a:p>
      </dgm:t>
    </dgm:pt>
    <dgm:pt modelId="{C97B0777-6CF4-48CB-A81E-3E200EFD34E3}" type="parTrans" cxnId="{CC2B10A4-E79C-4426-9857-3AE6566BF72E}">
      <dgm:prSet/>
      <dgm:spPr/>
      <dgm:t>
        <a:bodyPr/>
        <a:lstStyle/>
        <a:p>
          <a:endParaRPr lang="de-DE"/>
        </a:p>
      </dgm:t>
    </dgm:pt>
    <dgm:pt modelId="{96F3E2D3-FC8C-4A92-BBAA-8416426026F4}" type="sibTrans" cxnId="{CC2B10A4-E79C-4426-9857-3AE6566BF72E}">
      <dgm:prSet/>
      <dgm:spPr/>
      <dgm:t>
        <a:bodyPr/>
        <a:lstStyle/>
        <a:p>
          <a:endParaRPr lang="de-DE"/>
        </a:p>
      </dgm:t>
    </dgm:pt>
    <dgm:pt modelId="{6560B697-AF89-4CB9-973A-F42523CECB44}">
      <dgm:prSet phldrT="[Text]" custT="1"/>
      <dgm:spPr/>
      <dgm:t>
        <a:bodyPr/>
        <a:lstStyle/>
        <a:p>
          <a:pPr marL="0" indent="0" algn="l">
            <a:buNone/>
          </a:pPr>
          <a:r>
            <a:rPr lang="en-US" sz="1400" i="1" kern="1200" dirty="0"/>
            <a:t>selective coding </a:t>
          </a:r>
          <a:r>
            <a:rPr lang="en-US" sz="1400" kern="1200" dirty="0"/>
            <a:t>saturates these substantive codes through an ongoing theoretical sampling and theoretical coding</a:t>
          </a:r>
          <a:endParaRPr lang="de-DE" sz="1400" kern="1200" dirty="0"/>
        </a:p>
      </dgm:t>
    </dgm:pt>
    <dgm:pt modelId="{48DF6A2B-89DF-4597-89D5-D43CC1A2E321}" type="parTrans" cxnId="{31368768-2CC3-4CFF-AF3B-C96DD29DA561}">
      <dgm:prSet/>
      <dgm:spPr/>
      <dgm:t>
        <a:bodyPr/>
        <a:lstStyle/>
        <a:p>
          <a:endParaRPr lang="de-DE"/>
        </a:p>
      </dgm:t>
    </dgm:pt>
    <dgm:pt modelId="{9185C075-B3BC-4828-BB6F-FCFC5892F2BB}" type="sibTrans" cxnId="{31368768-2CC3-4CFF-AF3B-C96DD29DA561}">
      <dgm:prSet/>
      <dgm:spPr/>
      <dgm:t>
        <a:bodyPr/>
        <a:lstStyle/>
        <a:p>
          <a:endParaRPr lang="de-DE"/>
        </a:p>
      </dgm:t>
    </dgm:pt>
    <dgm:pt modelId="{13E05CE5-2040-4E31-BFB7-027B903A1EDE}">
      <dgm:prSet phldrT="[Text]" custT="1"/>
      <dgm:spPr/>
      <dgm:t>
        <a:bodyPr/>
        <a:lstStyle/>
        <a:p>
          <a:pPr marL="0" indent="0" algn="l">
            <a:buNone/>
          </a:pPr>
          <a:r>
            <a:rPr lang="en-US" sz="1400" i="1" kern="1200" dirty="0"/>
            <a:t>Axial coding </a:t>
          </a:r>
          <a:r>
            <a:rPr lang="en-US" sz="1400" kern="1200" dirty="0"/>
            <a:t>focuses on how the content codes relate to each other and how they can be integrated into the emerging theory</a:t>
          </a:r>
          <a:endParaRPr lang="de-DE" sz="1400" kern="1200" dirty="0"/>
        </a:p>
      </dgm:t>
    </dgm:pt>
    <dgm:pt modelId="{D5E9BE56-BB95-4599-8C27-98935F8626BD}" type="parTrans" cxnId="{CCEEFE54-5008-4915-9617-C178A2C042E8}">
      <dgm:prSet/>
      <dgm:spPr/>
      <dgm:t>
        <a:bodyPr/>
        <a:lstStyle/>
        <a:p>
          <a:endParaRPr lang="de-DE"/>
        </a:p>
      </dgm:t>
    </dgm:pt>
    <dgm:pt modelId="{5DF21390-08D9-40AE-AFF0-4A54F90BFD1A}" type="sibTrans" cxnId="{CCEEFE54-5008-4915-9617-C178A2C042E8}">
      <dgm:prSet/>
      <dgm:spPr/>
      <dgm:t>
        <a:bodyPr/>
        <a:lstStyle/>
        <a:p>
          <a:endParaRPr lang="de-DE"/>
        </a:p>
      </dgm:t>
    </dgm:pt>
    <dgm:pt modelId="{EDE6CD38-4EF3-439F-BE29-17CAB3249B1E}">
      <dgm:prSet phldrT="[Text]" custT="1"/>
      <dgm:spPr/>
      <dgm:t>
        <a:bodyPr/>
        <a:lstStyle/>
        <a:p>
          <a:pPr marL="0" indent="0" algn="l">
            <a:buNone/>
          </a:pPr>
          <a:endParaRPr lang="de-DE" sz="1100" dirty="0"/>
        </a:p>
      </dgm:t>
    </dgm:pt>
    <dgm:pt modelId="{EC0C5D31-E51F-4A4A-8AD6-DBD581718793}" type="parTrans" cxnId="{E280111E-CDC7-4695-99E2-F04139D92004}">
      <dgm:prSet/>
      <dgm:spPr/>
      <dgm:t>
        <a:bodyPr/>
        <a:lstStyle/>
        <a:p>
          <a:endParaRPr lang="de-DE"/>
        </a:p>
      </dgm:t>
    </dgm:pt>
    <dgm:pt modelId="{7F7B6376-949C-418F-BAAC-308BD097A17F}" type="sibTrans" cxnId="{E280111E-CDC7-4695-99E2-F04139D92004}">
      <dgm:prSet/>
      <dgm:spPr/>
      <dgm:t>
        <a:bodyPr/>
        <a:lstStyle/>
        <a:p>
          <a:endParaRPr lang="de-DE"/>
        </a:p>
      </dgm:t>
    </dgm:pt>
    <dgm:pt modelId="{67AFD558-4015-4226-803F-87E5CD056609}">
      <dgm:prSet phldrT="[Text]" custT="1"/>
      <dgm:spPr/>
      <dgm:t>
        <a:bodyPr/>
        <a:lstStyle/>
        <a:p>
          <a:pPr marL="0" indent="0" algn="l">
            <a:buNone/>
          </a:pPr>
          <a:endParaRPr lang="de-DE" sz="1100" dirty="0"/>
        </a:p>
      </dgm:t>
    </dgm:pt>
    <dgm:pt modelId="{CBFE656B-DAFC-4F00-B4F0-014F998012A7}" type="parTrans" cxnId="{A65BBC41-21AE-4010-B39B-2CF2415B7B71}">
      <dgm:prSet/>
      <dgm:spPr/>
      <dgm:t>
        <a:bodyPr/>
        <a:lstStyle/>
        <a:p>
          <a:endParaRPr lang="de-DE"/>
        </a:p>
      </dgm:t>
    </dgm:pt>
    <dgm:pt modelId="{E4285D9D-72BF-4820-B957-2AD9189D44B1}" type="sibTrans" cxnId="{A65BBC41-21AE-4010-B39B-2CF2415B7B71}">
      <dgm:prSet/>
      <dgm:spPr/>
      <dgm:t>
        <a:bodyPr/>
        <a:lstStyle/>
        <a:p>
          <a:endParaRPr lang="de-DE"/>
        </a:p>
      </dgm:t>
    </dgm:pt>
    <dgm:pt modelId="{D9EE5B78-5117-40D2-AE26-E2FAAED88420}">
      <dgm:prSet phldrT="[Text]" custT="1"/>
      <dgm:spPr/>
      <dgm:t>
        <a:bodyPr/>
        <a:lstStyle/>
        <a:p>
          <a:pPr marL="0" indent="0" algn="l">
            <a:buNone/>
          </a:pPr>
          <a:endParaRPr lang="de-DE" sz="1100" dirty="0"/>
        </a:p>
      </dgm:t>
    </dgm:pt>
    <dgm:pt modelId="{4F3FEE37-2575-428D-86B8-07EE53668812}" type="parTrans" cxnId="{FB0B481E-8BBF-4212-BD42-908B932B300D}">
      <dgm:prSet/>
      <dgm:spPr/>
      <dgm:t>
        <a:bodyPr/>
        <a:lstStyle/>
        <a:p>
          <a:endParaRPr lang="de-DE"/>
        </a:p>
      </dgm:t>
    </dgm:pt>
    <dgm:pt modelId="{23020AD0-1D13-47CD-A621-B44091BBF824}" type="sibTrans" cxnId="{FB0B481E-8BBF-4212-BD42-908B932B300D}">
      <dgm:prSet/>
      <dgm:spPr/>
      <dgm:t>
        <a:bodyPr/>
        <a:lstStyle/>
        <a:p>
          <a:endParaRPr lang="de-DE"/>
        </a:p>
      </dgm:t>
    </dgm:pt>
    <dgm:pt modelId="{84793912-B526-4D17-AF74-1F9597AF9E7B}">
      <dgm:prSet phldrT="[Text]" custT="1"/>
      <dgm:spPr/>
      <dgm:t>
        <a:bodyPr/>
        <a:lstStyle/>
        <a:p>
          <a:pPr marL="0" indent="0" algn="l">
            <a:buNone/>
          </a:pPr>
          <a:endParaRPr lang="de-DE" sz="1100" dirty="0"/>
        </a:p>
      </dgm:t>
    </dgm:pt>
    <dgm:pt modelId="{2B90B0DA-3C5C-49AA-8DD7-A24C1D24416A}" type="parTrans" cxnId="{CCE7FF45-D40F-42B7-89A7-BFAD4DC4A12A}">
      <dgm:prSet/>
      <dgm:spPr/>
      <dgm:t>
        <a:bodyPr/>
        <a:lstStyle/>
        <a:p>
          <a:endParaRPr lang="de-DE"/>
        </a:p>
      </dgm:t>
    </dgm:pt>
    <dgm:pt modelId="{7E960494-ECB9-4429-AC11-98F5CC1A8397}" type="sibTrans" cxnId="{CCE7FF45-D40F-42B7-89A7-BFAD4DC4A12A}">
      <dgm:prSet/>
      <dgm:spPr/>
      <dgm:t>
        <a:bodyPr/>
        <a:lstStyle/>
        <a:p>
          <a:endParaRPr lang="de-DE"/>
        </a:p>
      </dgm:t>
    </dgm:pt>
    <dgm:pt modelId="{9AB77BD5-1DD8-49DA-89CF-23543987CFFE}">
      <dgm:prSet phldrT="[Text]" custT="1"/>
      <dgm:spPr/>
      <dgm:t>
        <a:bodyPr/>
        <a:lstStyle/>
        <a:p>
          <a:pPr marL="0" indent="0" algn="l">
            <a:buNone/>
          </a:pPr>
          <a:endParaRPr lang="de-DE" sz="1100" dirty="0"/>
        </a:p>
      </dgm:t>
    </dgm:pt>
    <dgm:pt modelId="{D727EDBE-873C-4F38-AE96-293D4B6D4263}" type="parTrans" cxnId="{78C6B7F1-B5A0-4120-8F9E-8346DB0C0457}">
      <dgm:prSet/>
      <dgm:spPr/>
      <dgm:t>
        <a:bodyPr/>
        <a:lstStyle/>
        <a:p>
          <a:endParaRPr lang="de-DE"/>
        </a:p>
      </dgm:t>
    </dgm:pt>
    <dgm:pt modelId="{8075EF9E-C9A6-43BF-956B-9764C7BE73C4}" type="sibTrans" cxnId="{78C6B7F1-B5A0-4120-8F9E-8346DB0C0457}">
      <dgm:prSet/>
      <dgm:spPr/>
      <dgm:t>
        <a:bodyPr/>
        <a:lstStyle/>
        <a:p>
          <a:endParaRPr lang="de-DE"/>
        </a:p>
      </dgm:t>
    </dgm:pt>
    <dgm:pt modelId="{7E97D047-34D1-4AA8-8DCC-411EFEFF29A9}">
      <dgm:prSet phldrT="[Text]" custT="1"/>
      <dgm:spPr/>
      <dgm: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lang="de-DE" sz="1100" kern="1200" dirty="0">
            <a:ea typeface="+mn-ea"/>
            <a:cs typeface="+mn-cs"/>
          </a:endParaRPr>
        </a:p>
      </dgm:t>
    </dgm:pt>
    <dgm:pt modelId="{6F5A82F0-2974-4478-88C2-2159BEB6E012}" type="parTrans" cxnId="{5DA9B220-7D22-4DFA-A9B9-F7C91CFE9FAD}">
      <dgm:prSet/>
      <dgm:spPr/>
      <dgm:t>
        <a:bodyPr/>
        <a:lstStyle/>
        <a:p>
          <a:endParaRPr lang="de-DE"/>
        </a:p>
      </dgm:t>
    </dgm:pt>
    <dgm:pt modelId="{EE9E79A5-0632-4DA5-8B26-EFDFD491DC1E}" type="sibTrans" cxnId="{5DA9B220-7D22-4DFA-A9B9-F7C91CFE9FAD}">
      <dgm:prSet/>
      <dgm:spPr/>
      <dgm:t>
        <a:bodyPr/>
        <a:lstStyle/>
        <a:p>
          <a:endParaRPr lang="de-DE"/>
        </a:p>
      </dgm:t>
    </dgm:pt>
    <dgm:pt modelId="{3648B5CA-13CF-4E3A-A1BF-EE53AF73D974}" type="pres">
      <dgm:prSet presAssocID="{9B5606A3-44D7-4DD4-9844-B3A1E81420E0}" presName="Name0" presStyleCnt="0">
        <dgm:presLayoutVars>
          <dgm:dir/>
          <dgm:animLvl val="lvl"/>
          <dgm:resizeHandles val="exact"/>
        </dgm:presLayoutVars>
      </dgm:prSet>
      <dgm:spPr/>
      <dgm:t>
        <a:bodyPr/>
        <a:lstStyle/>
        <a:p>
          <a:endParaRPr lang="de-DE"/>
        </a:p>
      </dgm:t>
    </dgm:pt>
    <dgm:pt modelId="{EC1D12B4-B944-4EAA-9F57-98A08236D5DC}" type="pres">
      <dgm:prSet presAssocID="{375BDD3F-3DF9-403A-910E-5DBA195C7FEB}" presName="composite" presStyleCnt="0"/>
      <dgm:spPr/>
    </dgm:pt>
    <dgm:pt modelId="{D2785AE3-1509-48B1-9ADE-9060F4D94B7E}" type="pres">
      <dgm:prSet presAssocID="{375BDD3F-3DF9-403A-910E-5DBA195C7FEB}" presName="parTx" presStyleLbl="alignNode1" presStyleIdx="0" presStyleCnt="3">
        <dgm:presLayoutVars>
          <dgm:chMax val="0"/>
          <dgm:chPref val="0"/>
          <dgm:bulletEnabled val="1"/>
        </dgm:presLayoutVars>
      </dgm:prSet>
      <dgm:spPr/>
      <dgm:t>
        <a:bodyPr/>
        <a:lstStyle/>
        <a:p>
          <a:endParaRPr lang="de-DE"/>
        </a:p>
      </dgm:t>
    </dgm:pt>
    <dgm:pt modelId="{E90DE3B4-5974-4E70-B2BA-F42563C6D1D3}" type="pres">
      <dgm:prSet presAssocID="{375BDD3F-3DF9-403A-910E-5DBA195C7FEB}" presName="desTx" presStyleLbl="alignAccFollowNode1" presStyleIdx="0" presStyleCnt="3">
        <dgm:presLayoutVars>
          <dgm:bulletEnabled val="1"/>
        </dgm:presLayoutVars>
      </dgm:prSet>
      <dgm:spPr/>
      <dgm:t>
        <a:bodyPr/>
        <a:lstStyle/>
        <a:p>
          <a:endParaRPr lang="de-DE"/>
        </a:p>
      </dgm:t>
    </dgm:pt>
    <dgm:pt modelId="{2B1AD7E9-7947-4D17-9945-C78444AB49EC}" type="pres">
      <dgm:prSet presAssocID="{AE171E54-2F1B-459C-88ED-8FF75D36DFEF}" presName="space" presStyleCnt="0"/>
      <dgm:spPr/>
    </dgm:pt>
    <dgm:pt modelId="{058708F9-8040-441B-AC9C-FB1DA508C71B}" type="pres">
      <dgm:prSet presAssocID="{25B86C1E-9711-4BA6-881E-B88CECEB80D1}" presName="composite" presStyleCnt="0"/>
      <dgm:spPr/>
    </dgm:pt>
    <dgm:pt modelId="{B5601686-DD42-4712-978E-20CD3D0C1476}" type="pres">
      <dgm:prSet presAssocID="{25B86C1E-9711-4BA6-881E-B88CECEB80D1}" presName="parTx" presStyleLbl="alignNode1" presStyleIdx="1" presStyleCnt="3">
        <dgm:presLayoutVars>
          <dgm:chMax val="0"/>
          <dgm:chPref val="0"/>
          <dgm:bulletEnabled val="1"/>
        </dgm:presLayoutVars>
      </dgm:prSet>
      <dgm:spPr/>
      <dgm:t>
        <a:bodyPr/>
        <a:lstStyle/>
        <a:p>
          <a:endParaRPr lang="de-DE"/>
        </a:p>
      </dgm:t>
    </dgm:pt>
    <dgm:pt modelId="{23972C2F-D020-4CF7-8593-0E841180D4E5}" type="pres">
      <dgm:prSet presAssocID="{25B86C1E-9711-4BA6-881E-B88CECEB80D1}" presName="desTx" presStyleLbl="alignAccFollowNode1" presStyleIdx="1" presStyleCnt="3" custLinFactNeighborX="0" custLinFactNeighborY="30692">
        <dgm:presLayoutVars>
          <dgm:bulletEnabled val="1"/>
        </dgm:presLayoutVars>
      </dgm:prSet>
      <dgm:spPr/>
      <dgm:t>
        <a:bodyPr/>
        <a:lstStyle/>
        <a:p>
          <a:endParaRPr lang="de-DE"/>
        </a:p>
      </dgm:t>
    </dgm:pt>
    <dgm:pt modelId="{795697F7-754A-4309-A1FE-3A02259AE619}" type="pres">
      <dgm:prSet presAssocID="{A6978FF5-F31F-4014-9C6E-93194AA73867}" presName="space" presStyleCnt="0"/>
      <dgm:spPr/>
    </dgm:pt>
    <dgm:pt modelId="{B11D4003-DA0B-41B0-B0A9-EB4093F111E0}" type="pres">
      <dgm:prSet presAssocID="{ACAF4792-A4D6-4299-977D-3E308BC80FCB}" presName="composite" presStyleCnt="0"/>
      <dgm:spPr/>
    </dgm:pt>
    <dgm:pt modelId="{E77920F5-1253-4AE1-8E97-EDA3BD121FE0}" type="pres">
      <dgm:prSet presAssocID="{ACAF4792-A4D6-4299-977D-3E308BC80FCB}" presName="parTx" presStyleLbl="alignNode1" presStyleIdx="2" presStyleCnt="3">
        <dgm:presLayoutVars>
          <dgm:chMax val="0"/>
          <dgm:chPref val="0"/>
          <dgm:bulletEnabled val="1"/>
        </dgm:presLayoutVars>
      </dgm:prSet>
      <dgm:spPr/>
      <dgm:t>
        <a:bodyPr/>
        <a:lstStyle/>
        <a:p>
          <a:endParaRPr lang="de-DE"/>
        </a:p>
      </dgm:t>
    </dgm:pt>
    <dgm:pt modelId="{D6679BED-36B9-4942-86CA-24B651AFA786}" type="pres">
      <dgm:prSet presAssocID="{ACAF4792-A4D6-4299-977D-3E308BC80FCB}" presName="desTx" presStyleLbl="alignAccFollowNode1" presStyleIdx="2" presStyleCnt="3">
        <dgm:presLayoutVars>
          <dgm:bulletEnabled val="1"/>
        </dgm:presLayoutVars>
      </dgm:prSet>
      <dgm:spPr/>
      <dgm:t>
        <a:bodyPr/>
        <a:lstStyle/>
        <a:p>
          <a:endParaRPr lang="de-DE"/>
        </a:p>
      </dgm:t>
    </dgm:pt>
  </dgm:ptLst>
  <dgm:cxnLst>
    <dgm:cxn modelId="{8EB3D94A-14F5-4D28-9491-091C8C1D0B23}" type="presOf" srcId="{D9EE5B78-5117-40D2-AE26-E2FAAED88420}" destId="{D6679BED-36B9-4942-86CA-24B651AFA786}" srcOrd="0" destOrd="3" presId="urn:microsoft.com/office/officeart/2005/8/layout/hList1"/>
    <dgm:cxn modelId="{828C62BA-7F8A-429C-A8A1-8AD75A78EE9A}" type="presOf" srcId="{7E97D047-34D1-4AA8-8DCC-411EFEFF29A9}" destId="{E90DE3B4-5974-4E70-B2BA-F42563C6D1D3}" srcOrd="0" destOrd="1" presId="urn:microsoft.com/office/officeart/2005/8/layout/hList1"/>
    <dgm:cxn modelId="{0C80813A-DD23-4151-ABA0-05A8261C115D}" srcId="{375BDD3F-3DF9-403A-910E-5DBA195C7FEB}" destId="{F326D4F6-4E3F-43F7-8283-3F96B81ED8D8}" srcOrd="3" destOrd="0" parTransId="{9DF7E4F1-33CF-4EEE-8330-B328BEFF41ED}" sibTransId="{051D0BED-A5A8-46AB-A910-BDDEE77A0D9F}"/>
    <dgm:cxn modelId="{B0125F96-113D-47BC-8DB0-3D9451AD30CC}" type="presOf" srcId="{0F0FBE53-9EB0-4B2B-A6E1-29FEFE15990A}" destId="{E90DE3B4-5974-4E70-B2BA-F42563C6D1D3}" srcOrd="0" destOrd="0" presId="urn:microsoft.com/office/officeart/2005/8/layout/hList1"/>
    <dgm:cxn modelId="{A65BBC41-21AE-4010-B39B-2CF2415B7B71}" srcId="{ACAF4792-A4D6-4299-977D-3E308BC80FCB}" destId="{67AFD558-4015-4226-803F-87E5CD056609}" srcOrd="2" destOrd="0" parTransId="{CBFE656B-DAFC-4F00-B4F0-014F998012A7}" sibTransId="{E4285D9D-72BF-4820-B957-2AD9189D44B1}"/>
    <dgm:cxn modelId="{17B11C4D-410E-4DBB-9BD3-0E5723AAA61A}" type="presOf" srcId="{C6F19567-D484-45A9-8988-FE4B91B05074}" destId="{23972C2F-D020-4CF7-8593-0E841180D4E5}" srcOrd="0" destOrd="3" presId="urn:microsoft.com/office/officeart/2005/8/layout/hList1"/>
    <dgm:cxn modelId="{92746852-B34B-4A6A-A015-8D00476E4DC4}" type="presOf" srcId="{E1A839A6-0936-4DB8-8994-AED52D146F17}" destId="{23972C2F-D020-4CF7-8593-0E841180D4E5}" srcOrd="0" destOrd="0" presId="urn:microsoft.com/office/officeart/2005/8/layout/hList1"/>
    <dgm:cxn modelId="{F4EE820F-52B4-4A68-A261-BAEB77BFE53F}" type="presOf" srcId="{8A8B7C8C-3103-426B-8E86-F8C89C789D9D}" destId="{D6679BED-36B9-4942-86CA-24B651AFA786}" srcOrd="0" destOrd="0" presId="urn:microsoft.com/office/officeart/2005/8/layout/hList1"/>
    <dgm:cxn modelId="{38D4099A-7122-4D8C-B176-E1948DD06175}" srcId="{375BDD3F-3DF9-403A-910E-5DBA195C7FEB}" destId="{0F0FBE53-9EB0-4B2B-A6E1-29FEFE15990A}" srcOrd="0" destOrd="0" parTransId="{183E8EB8-566D-43B2-BC6D-B64D71E40531}" sibTransId="{22949861-A681-4ACD-9FFC-24FA55447687}"/>
    <dgm:cxn modelId="{7A60ACAD-9F23-4613-8E0C-AF7B06A34131}" srcId="{ACAF4792-A4D6-4299-977D-3E308BC80FCB}" destId="{8A8B7C8C-3103-426B-8E86-F8C89C789D9D}" srcOrd="0" destOrd="0" parTransId="{1370A362-10F3-46DD-8C2A-4EDECA67BFE7}" sibTransId="{6841C6E2-DF07-4AA6-AFD3-4CC5F24AD985}"/>
    <dgm:cxn modelId="{4C494AA8-73E0-4844-871E-0893525DF0F3}" type="presOf" srcId="{9AB77BD5-1DD8-49DA-89CF-23543987CFFE}" destId="{D6679BED-36B9-4942-86CA-24B651AFA786}" srcOrd="0" destOrd="5" presId="urn:microsoft.com/office/officeart/2005/8/layout/hList1"/>
    <dgm:cxn modelId="{26FB6E4D-5509-4CF3-B278-03CAFBDBFDEB}" srcId="{9B5606A3-44D7-4DD4-9844-B3A1E81420E0}" destId="{ACAF4792-A4D6-4299-977D-3E308BC80FCB}" srcOrd="2" destOrd="0" parTransId="{9BD96B73-BF70-44D8-A2DF-B2BB4C886E9A}" sibTransId="{29DA3F46-6BB6-4081-B54D-D231008507EB}"/>
    <dgm:cxn modelId="{C4DA080D-75B9-44DD-AB49-D41A7064F708}" type="presOf" srcId="{828C8682-8C6F-4121-96B3-1248A12AAE03}" destId="{D6679BED-36B9-4942-86CA-24B651AFA786}" srcOrd="0" destOrd="6" presId="urn:microsoft.com/office/officeart/2005/8/layout/hList1"/>
    <dgm:cxn modelId="{650D2B13-C4FB-44B4-AFC9-916B5B52FB10}" type="presOf" srcId="{F326D4F6-4E3F-43F7-8283-3F96B81ED8D8}" destId="{E90DE3B4-5974-4E70-B2BA-F42563C6D1D3}" srcOrd="0" destOrd="3" presId="urn:microsoft.com/office/officeart/2005/8/layout/hList1"/>
    <dgm:cxn modelId="{5DA9B220-7D22-4DFA-A9B9-F7C91CFE9FAD}" srcId="{375BDD3F-3DF9-403A-910E-5DBA195C7FEB}" destId="{7E97D047-34D1-4AA8-8DCC-411EFEFF29A9}" srcOrd="1" destOrd="0" parTransId="{6F5A82F0-2974-4478-88C2-2159BEB6E012}" sibTransId="{EE9E79A5-0632-4DA5-8B26-EFDFD491DC1E}"/>
    <dgm:cxn modelId="{EF17689E-2ACF-414E-8D4F-C6C6AEDE0579}" type="presOf" srcId="{D821EC7A-B6BD-495C-A903-3C092EFCEAA8}" destId="{D6679BED-36B9-4942-86CA-24B651AFA786}" srcOrd="0" destOrd="7" presId="urn:microsoft.com/office/officeart/2005/8/layout/hList1"/>
    <dgm:cxn modelId="{A4C2770E-CF53-4694-BB58-1DB913AD3BCE}" srcId="{9B5606A3-44D7-4DD4-9844-B3A1E81420E0}" destId="{25B86C1E-9711-4BA6-881E-B88CECEB80D1}" srcOrd="1" destOrd="0" parTransId="{40A55620-49C3-4ECE-9D15-D95D8B2CBECA}" sibTransId="{A6978FF5-F31F-4014-9C6E-93194AA73867}"/>
    <dgm:cxn modelId="{01344603-CE8F-4CAD-8431-9285833D11D4}" type="presOf" srcId="{84793912-B526-4D17-AF74-1F9597AF9E7B}" destId="{D6679BED-36B9-4942-86CA-24B651AFA786}" srcOrd="0" destOrd="4" presId="urn:microsoft.com/office/officeart/2005/8/layout/hList1"/>
    <dgm:cxn modelId="{CC2B10A4-E79C-4426-9857-3AE6566BF72E}" srcId="{ACAF4792-A4D6-4299-977D-3E308BC80FCB}" destId="{828C8682-8C6F-4121-96B3-1248A12AAE03}" srcOrd="6" destOrd="0" parTransId="{C97B0777-6CF4-48CB-A81E-3E200EFD34E3}" sibTransId="{96F3E2D3-FC8C-4A92-BBAA-8416426026F4}"/>
    <dgm:cxn modelId="{527E1C0E-D317-415D-8C4A-9D9D1EE22765}" type="presOf" srcId="{ACAF4792-A4D6-4299-977D-3E308BC80FCB}" destId="{E77920F5-1253-4AE1-8E97-EDA3BD121FE0}" srcOrd="0" destOrd="0" presId="urn:microsoft.com/office/officeart/2005/8/layout/hList1"/>
    <dgm:cxn modelId="{5A1639F9-5205-4410-AF2B-1F1B4FB3C08B}" type="presOf" srcId="{375BDD3F-3DF9-403A-910E-5DBA195C7FEB}" destId="{D2785AE3-1509-48B1-9ADE-9060F4D94B7E}" srcOrd="0" destOrd="0" presId="urn:microsoft.com/office/officeart/2005/8/layout/hList1"/>
    <dgm:cxn modelId="{272BEBF7-4547-47B0-ADE1-AB3333BDDAC1}" srcId="{375BDD3F-3DF9-403A-910E-5DBA195C7FEB}" destId="{B36A3B4B-D02A-47F6-BC75-94712017EC41}" srcOrd="2" destOrd="0" parTransId="{9BFF448F-9B3B-40FC-96AF-96F5B4AF8C76}" sibTransId="{CC7A3AE1-9BFE-4E97-9166-237D49682827}"/>
    <dgm:cxn modelId="{31368768-2CC3-4CFF-AF3B-C96DD29DA561}" srcId="{25B86C1E-9711-4BA6-881E-B88CECEB80D1}" destId="{6560B697-AF89-4CB9-973A-F42523CECB44}" srcOrd="1" destOrd="0" parTransId="{48DF6A2B-89DF-4597-89D5-D43CC1A2E321}" sibTransId="{9185C075-B3BC-4828-BB6F-FCFC5892F2BB}"/>
    <dgm:cxn modelId="{FB0B481E-8BBF-4212-BD42-908B932B300D}" srcId="{ACAF4792-A4D6-4299-977D-3E308BC80FCB}" destId="{D9EE5B78-5117-40D2-AE26-E2FAAED88420}" srcOrd="3" destOrd="0" parTransId="{4F3FEE37-2575-428D-86B8-07EE53668812}" sibTransId="{23020AD0-1D13-47CD-A621-B44091BBF824}"/>
    <dgm:cxn modelId="{DF4FF884-60A5-4DA4-8DFC-830084F35B1F}" srcId="{9B5606A3-44D7-4DD4-9844-B3A1E81420E0}" destId="{375BDD3F-3DF9-403A-910E-5DBA195C7FEB}" srcOrd="0" destOrd="0" parTransId="{6A803D4B-9DC4-4BD0-BBED-F86CAC234F07}" sibTransId="{AE171E54-2F1B-459C-88ED-8FF75D36DFEF}"/>
    <dgm:cxn modelId="{F2A9B817-1AE3-4D1A-91AB-CE01700FE107}" type="presOf" srcId="{B36A3B4B-D02A-47F6-BC75-94712017EC41}" destId="{E90DE3B4-5974-4E70-B2BA-F42563C6D1D3}" srcOrd="0" destOrd="2" presId="urn:microsoft.com/office/officeart/2005/8/layout/hList1"/>
    <dgm:cxn modelId="{78C6B7F1-B5A0-4120-8F9E-8346DB0C0457}" srcId="{ACAF4792-A4D6-4299-977D-3E308BC80FCB}" destId="{9AB77BD5-1DD8-49DA-89CF-23543987CFFE}" srcOrd="5" destOrd="0" parTransId="{D727EDBE-873C-4F38-AE96-293D4B6D4263}" sibTransId="{8075EF9E-C9A6-43BF-956B-9764C7BE73C4}"/>
    <dgm:cxn modelId="{FCCE4D1F-0C51-4AB6-9FC5-6ADFFD8EB688}" type="presOf" srcId="{6560B697-AF89-4CB9-973A-F42523CECB44}" destId="{23972C2F-D020-4CF7-8593-0E841180D4E5}" srcOrd="0" destOrd="1" presId="urn:microsoft.com/office/officeart/2005/8/layout/hList1"/>
    <dgm:cxn modelId="{E93D87D6-1F78-429D-A2D6-7FEEB47F0130}" type="presOf" srcId="{67AFD558-4015-4226-803F-87E5CD056609}" destId="{D6679BED-36B9-4942-86CA-24B651AFA786}" srcOrd="0" destOrd="2" presId="urn:microsoft.com/office/officeart/2005/8/layout/hList1"/>
    <dgm:cxn modelId="{B6DC9E91-D22E-43C9-9B43-F334FA30D92B}" type="presOf" srcId="{EDE6CD38-4EF3-439F-BE29-17CAB3249B1E}" destId="{D6679BED-36B9-4942-86CA-24B651AFA786}" srcOrd="0" destOrd="1" presId="urn:microsoft.com/office/officeart/2005/8/layout/hList1"/>
    <dgm:cxn modelId="{FD48CB4A-FC1B-4C85-AB0F-B65796EC815C}" type="presOf" srcId="{9B5606A3-44D7-4DD4-9844-B3A1E81420E0}" destId="{3648B5CA-13CF-4E3A-A1BF-EE53AF73D974}" srcOrd="0" destOrd="0" presId="urn:microsoft.com/office/officeart/2005/8/layout/hList1"/>
    <dgm:cxn modelId="{CCEEFE54-5008-4915-9617-C178A2C042E8}" srcId="{25B86C1E-9711-4BA6-881E-B88CECEB80D1}" destId="{13E05CE5-2040-4E31-BFB7-027B903A1EDE}" srcOrd="2" destOrd="0" parTransId="{D5E9BE56-BB95-4599-8C27-98935F8626BD}" sibTransId="{5DF21390-08D9-40AE-AFF0-4A54F90BFD1A}"/>
    <dgm:cxn modelId="{E280111E-CDC7-4695-99E2-F04139D92004}" srcId="{ACAF4792-A4D6-4299-977D-3E308BC80FCB}" destId="{EDE6CD38-4EF3-439F-BE29-17CAB3249B1E}" srcOrd="1" destOrd="0" parTransId="{EC0C5D31-E51F-4A4A-8AD6-DBD581718793}" sibTransId="{7F7B6376-949C-418F-BAAC-308BD097A17F}"/>
    <dgm:cxn modelId="{46225413-1299-4DCD-94CD-C913F4BE6DCD}" type="presOf" srcId="{13E05CE5-2040-4E31-BFB7-027B903A1EDE}" destId="{23972C2F-D020-4CF7-8593-0E841180D4E5}" srcOrd="0" destOrd="2" presId="urn:microsoft.com/office/officeart/2005/8/layout/hList1"/>
    <dgm:cxn modelId="{CCE7FF45-D40F-42B7-89A7-BFAD4DC4A12A}" srcId="{ACAF4792-A4D6-4299-977D-3E308BC80FCB}" destId="{84793912-B526-4D17-AF74-1F9597AF9E7B}" srcOrd="4" destOrd="0" parTransId="{2B90B0DA-3C5C-49AA-8DD7-A24C1D24416A}" sibTransId="{7E960494-ECB9-4429-AC11-98F5CC1A8397}"/>
    <dgm:cxn modelId="{FA616825-6B6E-4AFE-AE15-03E96D59B6CE}" srcId="{ACAF4792-A4D6-4299-977D-3E308BC80FCB}" destId="{D821EC7A-B6BD-495C-A903-3C092EFCEAA8}" srcOrd="7" destOrd="0" parTransId="{6E9F57FE-B51C-404A-902D-582B4EE00D19}" sibTransId="{B22D3E21-6AC2-4E09-A81B-0CCB950D8C6F}"/>
    <dgm:cxn modelId="{CBC8E088-076F-4C1E-BFA3-89BE0304439C}" type="presOf" srcId="{25B86C1E-9711-4BA6-881E-B88CECEB80D1}" destId="{B5601686-DD42-4712-978E-20CD3D0C1476}" srcOrd="0" destOrd="0" presId="urn:microsoft.com/office/officeart/2005/8/layout/hList1"/>
    <dgm:cxn modelId="{AB1B1BBF-1036-4A3D-8D98-EDC24708F246}" srcId="{25B86C1E-9711-4BA6-881E-B88CECEB80D1}" destId="{E1A839A6-0936-4DB8-8994-AED52D146F17}" srcOrd="0" destOrd="0" parTransId="{6A84B473-3FA7-4223-B3C0-2A7B28E69714}" sibTransId="{55B855F0-75B2-4256-8B73-565745C7F8A6}"/>
    <dgm:cxn modelId="{067D6263-A31B-41A5-A179-26D86D895952}" srcId="{25B86C1E-9711-4BA6-881E-B88CECEB80D1}" destId="{C6F19567-D484-45A9-8988-FE4B91B05074}" srcOrd="3" destOrd="0" parTransId="{AA8579F1-8415-4153-87C2-0E8236D95FAE}" sibTransId="{055D9359-589E-4B63-888C-492963B52CE2}"/>
    <dgm:cxn modelId="{8C5B53F2-B139-4189-A045-728612C51C66}" type="presParOf" srcId="{3648B5CA-13CF-4E3A-A1BF-EE53AF73D974}" destId="{EC1D12B4-B944-4EAA-9F57-98A08236D5DC}" srcOrd="0" destOrd="0" presId="urn:microsoft.com/office/officeart/2005/8/layout/hList1"/>
    <dgm:cxn modelId="{7F7DE161-C0F8-4286-9117-F5CFD711FD05}" type="presParOf" srcId="{EC1D12B4-B944-4EAA-9F57-98A08236D5DC}" destId="{D2785AE3-1509-48B1-9ADE-9060F4D94B7E}" srcOrd="0" destOrd="0" presId="urn:microsoft.com/office/officeart/2005/8/layout/hList1"/>
    <dgm:cxn modelId="{59B2830D-E8ED-4410-A0F4-FD81B26642AA}" type="presParOf" srcId="{EC1D12B4-B944-4EAA-9F57-98A08236D5DC}" destId="{E90DE3B4-5974-4E70-B2BA-F42563C6D1D3}" srcOrd="1" destOrd="0" presId="urn:microsoft.com/office/officeart/2005/8/layout/hList1"/>
    <dgm:cxn modelId="{CA6D7808-29A8-4DBF-A5D2-606DF4F97420}" type="presParOf" srcId="{3648B5CA-13CF-4E3A-A1BF-EE53AF73D974}" destId="{2B1AD7E9-7947-4D17-9945-C78444AB49EC}" srcOrd="1" destOrd="0" presId="urn:microsoft.com/office/officeart/2005/8/layout/hList1"/>
    <dgm:cxn modelId="{363551AD-B652-4AC2-BCA6-B36072DD7447}" type="presParOf" srcId="{3648B5CA-13CF-4E3A-A1BF-EE53AF73D974}" destId="{058708F9-8040-441B-AC9C-FB1DA508C71B}" srcOrd="2" destOrd="0" presId="urn:microsoft.com/office/officeart/2005/8/layout/hList1"/>
    <dgm:cxn modelId="{402487F7-3982-4381-8C75-FC4C3317B8C4}" type="presParOf" srcId="{058708F9-8040-441B-AC9C-FB1DA508C71B}" destId="{B5601686-DD42-4712-978E-20CD3D0C1476}" srcOrd="0" destOrd="0" presId="urn:microsoft.com/office/officeart/2005/8/layout/hList1"/>
    <dgm:cxn modelId="{45153A5F-A1B7-4D6B-A2EB-28F97B7A8889}" type="presParOf" srcId="{058708F9-8040-441B-AC9C-FB1DA508C71B}" destId="{23972C2F-D020-4CF7-8593-0E841180D4E5}" srcOrd="1" destOrd="0" presId="urn:microsoft.com/office/officeart/2005/8/layout/hList1"/>
    <dgm:cxn modelId="{0FBD24C2-269B-437A-B4C7-886E7FF53103}" type="presParOf" srcId="{3648B5CA-13CF-4E3A-A1BF-EE53AF73D974}" destId="{795697F7-754A-4309-A1FE-3A02259AE619}" srcOrd="3" destOrd="0" presId="urn:microsoft.com/office/officeart/2005/8/layout/hList1"/>
    <dgm:cxn modelId="{7017D4B7-2808-44FF-B7FD-BFBCC1AA7142}" type="presParOf" srcId="{3648B5CA-13CF-4E3A-A1BF-EE53AF73D974}" destId="{B11D4003-DA0B-41B0-B0A9-EB4093F111E0}" srcOrd="4" destOrd="0" presId="urn:microsoft.com/office/officeart/2005/8/layout/hList1"/>
    <dgm:cxn modelId="{A125DD8F-1B22-438D-B66A-E7EAE1886CE5}" type="presParOf" srcId="{B11D4003-DA0B-41B0-B0A9-EB4093F111E0}" destId="{E77920F5-1253-4AE1-8E97-EDA3BD121FE0}" srcOrd="0" destOrd="0" presId="urn:microsoft.com/office/officeart/2005/8/layout/hList1"/>
    <dgm:cxn modelId="{8E7CF29E-9BB7-4D0E-997F-ED237EF175AD}" type="presParOf" srcId="{B11D4003-DA0B-41B0-B0A9-EB4093F111E0}" destId="{D6679BED-36B9-4942-86CA-24B651AFA78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785AE3-1509-48B1-9ADE-9060F4D94B7E}">
      <dsp:nvSpPr>
        <dsp:cNvPr id="0" name=""/>
        <dsp:cNvSpPr/>
      </dsp:nvSpPr>
      <dsp:spPr>
        <a:xfrm>
          <a:off x="2603" y="8910"/>
          <a:ext cx="2538174" cy="374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de-DE" sz="1300" kern="1200" dirty="0" err="1"/>
            <a:t>Theoretical</a:t>
          </a:r>
          <a:r>
            <a:rPr lang="de-DE" sz="1300" kern="1200" dirty="0"/>
            <a:t> Sampling</a:t>
          </a:r>
        </a:p>
      </dsp:txBody>
      <dsp:txXfrm>
        <a:off x="2603" y="8910"/>
        <a:ext cx="2538174" cy="374400"/>
      </dsp:txXfrm>
    </dsp:sp>
    <dsp:sp modelId="{E90DE3B4-5974-4E70-B2BA-F42563C6D1D3}">
      <dsp:nvSpPr>
        <dsp:cNvPr id="0" name=""/>
        <dsp:cNvSpPr/>
      </dsp:nvSpPr>
      <dsp:spPr>
        <a:xfrm>
          <a:off x="2603" y="383310"/>
          <a:ext cx="2538174" cy="305106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Char char="••"/>
            <a:tabLst/>
            <a:defRPr/>
          </a:pPr>
          <a:r>
            <a:rPr lang="de-DE" sz="1400" kern="1200" dirty="0" err="1">
              <a:solidFill>
                <a:prstClr val="black">
                  <a:hueOff val="0"/>
                  <a:satOff val="0"/>
                  <a:lumOff val="0"/>
                  <a:alphaOff val="0"/>
                </a:prstClr>
              </a:solidFill>
              <a:latin typeface="Candara" panose="020E0502030303020204"/>
              <a:ea typeface="+mn-ea"/>
              <a:cs typeface="+mn-cs"/>
            </a:rPr>
            <a:t>Theoretical</a:t>
          </a:r>
          <a:r>
            <a:rPr lang="de-DE" sz="1400" kern="1200" dirty="0">
              <a:solidFill>
                <a:prstClr val="black">
                  <a:hueOff val="0"/>
                  <a:satOff val="0"/>
                  <a:lumOff val="0"/>
                  <a:alphaOff val="0"/>
                </a:prstClr>
              </a:solidFill>
              <a:latin typeface="Candara" panose="020E0502030303020204"/>
              <a:ea typeface="+mn-ea"/>
              <a:cs typeface="+mn-cs"/>
            </a:rPr>
            <a:t> Sampling </a:t>
          </a:r>
          <a:r>
            <a:rPr lang="de-DE" sz="1400" kern="1200" dirty="0" err="1">
              <a:solidFill>
                <a:prstClr val="black">
                  <a:hueOff val="0"/>
                  <a:satOff val="0"/>
                  <a:lumOff val="0"/>
                  <a:alphaOff val="0"/>
                </a:prstClr>
              </a:solidFill>
              <a:latin typeface="Candara" panose="020E0502030303020204"/>
              <a:ea typeface="+mn-ea"/>
              <a:cs typeface="+mn-cs"/>
            </a:rPr>
            <a:t>means</a:t>
          </a:r>
          <a:r>
            <a:rPr lang="de-DE" sz="1400" kern="1200" dirty="0">
              <a:solidFill>
                <a:prstClr val="black">
                  <a:hueOff val="0"/>
                  <a:satOff val="0"/>
                  <a:lumOff val="0"/>
                  <a:alphaOff val="0"/>
                </a:prstClr>
              </a:solidFill>
              <a:latin typeface="Candara" panose="020E0502030303020204"/>
              <a:ea typeface="+mn-ea"/>
              <a:cs typeface="+mn-cs"/>
            </a:rPr>
            <a:t> „the </a:t>
          </a:r>
          <a:r>
            <a:rPr lang="de-DE" sz="1400" kern="1200" dirty="0" err="1">
              <a:solidFill>
                <a:prstClr val="black">
                  <a:hueOff val="0"/>
                  <a:satOff val="0"/>
                  <a:lumOff val="0"/>
                  <a:alphaOff val="0"/>
                </a:prstClr>
              </a:solidFill>
              <a:latin typeface="Candara" panose="020E0502030303020204"/>
              <a:ea typeface="+mn-ea"/>
              <a:cs typeface="+mn-cs"/>
            </a:rPr>
            <a:t>process</a:t>
          </a:r>
          <a:r>
            <a:rPr lang="de-DE" sz="1400" kern="1200" dirty="0">
              <a:solidFill>
                <a:prstClr val="black">
                  <a:hueOff val="0"/>
                  <a:satOff val="0"/>
                  <a:lumOff val="0"/>
                  <a:alphaOff val="0"/>
                </a:prstClr>
              </a:solidFill>
              <a:latin typeface="Candara" panose="020E0502030303020204"/>
              <a:ea typeface="+mn-ea"/>
              <a:cs typeface="+mn-cs"/>
            </a:rPr>
            <a:t> of </a:t>
          </a:r>
          <a:r>
            <a:rPr lang="de-DE" sz="1400" kern="1200" dirty="0" err="1">
              <a:solidFill>
                <a:prstClr val="black">
                  <a:hueOff val="0"/>
                  <a:satOff val="0"/>
                  <a:lumOff val="0"/>
                  <a:alphaOff val="0"/>
                </a:prstClr>
              </a:solidFill>
              <a:latin typeface="Candara" panose="020E0502030303020204"/>
              <a:ea typeface="+mn-ea"/>
              <a:cs typeface="+mn-cs"/>
            </a:rPr>
            <a:t>data</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collection</a:t>
          </a:r>
          <a:r>
            <a:rPr lang="de-DE" sz="1400" kern="1200" dirty="0">
              <a:solidFill>
                <a:prstClr val="black">
                  <a:hueOff val="0"/>
                  <a:satOff val="0"/>
                  <a:lumOff val="0"/>
                  <a:alphaOff val="0"/>
                </a:prstClr>
              </a:solidFill>
              <a:latin typeface="Candara" panose="020E0502030303020204"/>
              <a:ea typeface="+mn-ea"/>
              <a:cs typeface="+mn-cs"/>
            </a:rPr>
            <a:t> for </a:t>
          </a:r>
          <a:r>
            <a:rPr lang="de-DE" sz="1400" kern="1200" dirty="0" err="1">
              <a:solidFill>
                <a:prstClr val="black">
                  <a:hueOff val="0"/>
                  <a:satOff val="0"/>
                  <a:lumOff val="0"/>
                  <a:alphaOff val="0"/>
                </a:prstClr>
              </a:solidFill>
              <a:latin typeface="Candara" panose="020E0502030303020204"/>
              <a:ea typeface="+mn-ea"/>
              <a:cs typeface="+mn-cs"/>
            </a:rPr>
            <a:t>generating</a:t>
          </a:r>
          <a:r>
            <a:rPr lang="de-DE" sz="1400" kern="1200" dirty="0">
              <a:solidFill>
                <a:prstClr val="black">
                  <a:hueOff val="0"/>
                  <a:satOff val="0"/>
                  <a:lumOff val="0"/>
                  <a:alphaOff val="0"/>
                </a:prstClr>
              </a:solidFill>
              <a:latin typeface="Candara" panose="020E0502030303020204"/>
              <a:ea typeface="+mn-ea"/>
              <a:cs typeface="+mn-cs"/>
            </a:rPr>
            <a:t> theory </a:t>
          </a:r>
          <a:r>
            <a:rPr lang="de-DE" sz="1400" kern="1200" dirty="0" err="1">
              <a:solidFill>
                <a:prstClr val="black">
                  <a:hueOff val="0"/>
                  <a:satOff val="0"/>
                  <a:lumOff val="0"/>
                  <a:alphaOff val="0"/>
                </a:prstClr>
              </a:solidFill>
              <a:latin typeface="Candara" panose="020E0502030303020204"/>
              <a:ea typeface="+mn-ea"/>
              <a:cs typeface="+mn-cs"/>
            </a:rPr>
            <a:t>whereby</a:t>
          </a:r>
          <a:r>
            <a:rPr lang="de-DE" sz="1400" kern="1200" dirty="0">
              <a:solidFill>
                <a:prstClr val="black">
                  <a:hueOff val="0"/>
                  <a:satOff val="0"/>
                  <a:lumOff val="0"/>
                  <a:alphaOff val="0"/>
                </a:prstClr>
              </a:solidFill>
              <a:latin typeface="Candara" panose="020E0502030303020204"/>
              <a:ea typeface="+mn-ea"/>
              <a:cs typeface="+mn-cs"/>
            </a:rPr>
            <a:t> the </a:t>
          </a:r>
          <a:r>
            <a:rPr lang="de-DE" sz="1400" kern="1200" dirty="0" err="1">
              <a:solidFill>
                <a:prstClr val="black">
                  <a:hueOff val="0"/>
                  <a:satOff val="0"/>
                  <a:lumOff val="0"/>
                  <a:alphaOff val="0"/>
                </a:prstClr>
              </a:solidFill>
              <a:latin typeface="Candara" panose="020E0502030303020204"/>
              <a:ea typeface="+mn-ea"/>
              <a:cs typeface="+mn-cs"/>
            </a:rPr>
            <a:t>analyst</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jointly</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collects</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codes</a:t>
          </a:r>
          <a:r>
            <a:rPr lang="de-DE" sz="1400" kern="1200" dirty="0">
              <a:solidFill>
                <a:prstClr val="black">
                  <a:hueOff val="0"/>
                  <a:satOff val="0"/>
                  <a:lumOff val="0"/>
                  <a:alphaOff val="0"/>
                </a:prstClr>
              </a:solidFill>
              <a:latin typeface="Candara" panose="020E0502030303020204"/>
              <a:ea typeface="+mn-ea"/>
              <a:cs typeface="+mn-cs"/>
            </a:rPr>
            <a:t> and </a:t>
          </a:r>
          <a:r>
            <a:rPr lang="de-DE" sz="1400" kern="1200" dirty="0" err="1">
              <a:solidFill>
                <a:prstClr val="black">
                  <a:hueOff val="0"/>
                  <a:satOff val="0"/>
                  <a:lumOff val="0"/>
                  <a:alphaOff val="0"/>
                </a:prstClr>
              </a:solidFill>
              <a:latin typeface="Candara" panose="020E0502030303020204"/>
              <a:ea typeface="+mn-ea"/>
              <a:cs typeface="+mn-cs"/>
            </a:rPr>
            <a:t>analyses</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his</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data</a:t>
          </a:r>
          <a:r>
            <a:rPr lang="de-DE" sz="1400" kern="1200" dirty="0">
              <a:solidFill>
                <a:prstClr val="black">
                  <a:hueOff val="0"/>
                  <a:satOff val="0"/>
                  <a:lumOff val="0"/>
                  <a:alphaOff val="0"/>
                </a:prstClr>
              </a:solidFill>
              <a:latin typeface="Candara" panose="020E0502030303020204"/>
              <a:ea typeface="+mn-ea"/>
              <a:cs typeface="+mn-cs"/>
            </a:rPr>
            <a:t> and </a:t>
          </a:r>
          <a:r>
            <a:rPr lang="de-DE" sz="1400" kern="1200" dirty="0" err="1">
              <a:solidFill>
                <a:prstClr val="black">
                  <a:hueOff val="0"/>
                  <a:satOff val="0"/>
                  <a:lumOff val="0"/>
                  <a:alphaOff val="0"/>
                </a:prstClr>
              </a:solidFill>
              <a:latin typeface="Candara" panose="020E0502030303020204"/>
              <a:ea typeface="+mn-ea"/>
              <a:cs typeface="+mn-cs"/>
            </a:rPr>
            <a:t>decides</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what</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data</a:t>
          </a:r>
          <a:r>
            <a:rPr lang="de-DE" sz="1400" kern="1200" dirty="0">
              <a:solidFill>
                <a:prstClr val="black">
                  <a:hueOff val="0"/>
                  <a:satOff val="0"/>
                  <a:lumOff val="0"/>
                  <a:alphaOff val="0"/>
                </a:prstClr>
              </a:solidFill>
              <a:latin typeface="Candara" panose="020E0502030303020204"/>
              <a:ea typeface="+mn-ea"/>
              <a:cs typeface="+mn-cs"/>
            </a:rPr>
            <a:t> to </a:t>
          </a:r>
          <a:r>
            <a:rPr lang="de-DE" sz="1400" kern="1200" dirty="0" err="1">
              <a:solidFill>
                <a:prstClr val="black">
                  <a:hueOff val="0"/>
                  <a:satOff val="0"/>
                  <a:lumOff val="0"/>
                  <a:alphaOff val="0"/>
                </a:prstClr>
              </a:solidFill>
              <a:latin typeface="Candara" panose="020E0502030303020204"/>
              <a:ea typeface="+mn-ea"/>
              <a:cs typeface="+mn-cs"/>
            </a:rPr>
            <a:t>collect</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next</a:t>
          </a:r>
          <a:r>
            <a:rPr lang="de-DE" sz="1400" kern="1200" dirty="0">
              <a:solidFill>
                <a:prstClr val="black">
                  <a:hueOff val="0"/>
                  <a:satOff val="0"/>
                  <a:lumOff val="0"/>
                  <a:alphaOff val="0"/>
                </a:prstClr>
              </a:solidFill>
              <a:latin typeface="Candara" panose="020E0502030303020204"/>
              <a:ea typeface="+mn-ea"/>
              <a:cs typeface="+mn-cs"/>
            </a:rPr>
            <a:t> and </a:t>
          </a:r>
          <a:r>
            <a:rPr lang="de-DE" sz="1400" kern="1200" dirty="0" err="1">
              <a:solidFill>
                <a:prstClr val="black">
                  <a:hueOff val="0"/>
                  <a:satOff val="0"/>
                  <a:lumOff val="0"/>
                  <a:alphaOff val="0"/>
                </a:prstClr>
              </a:solidFill>
              <a:latin typeface="Candara" panose="020E0502030303020204"/>
              <a:ea typeface="+mn-ea"/>
              <a:cs typeface="+mn-cs"/>
            </a:rPr>
            <a:t>where</a:t>
          </a:r>
          <a:r>
            <a:rPr lang="de-DE" sz="1400" kern="1200" dirty="0">
              <a:solidFill>
                <a:prstClr val="black">
                  <a:hueOff val="0"/>
                  <a:satOff val="0"/>
                  <a:lumOff val="0"/>
                  <a:alphaOff val="0"/>
                </a:prstClr>
              </a:solidFill>
              <a:latin typeface="Candara" panose="020E0502030303020204"/>
              <a:ea typeface="+mn-ea"/>
              <a:cs typeface="+mn-cs"/>
            </a:rPr>
            <a:t> to find </a:t>
          </a:r>
          <a:r>
            <a:rPr lang="de-DE" sz="1400" kern="1200" dirty="0" err="1">
              <a:solidFill>
                <a:prstClr val="black">
                  <a:hueOff val="0"/>
                  <a:satOff val="0"/>
                  <a:lumOff val="0"/>
                  <a:alphaOff val="0"/>
                </a:prstClr>
              </a:solidFill>
              <a:latin typeface="Candara" panose="020E0502030303020204"/>
              <a:ea typeface="+mn-ea"/>
              <a:cs typeface="+mn-cs"/>
            </a:rPr>
            <a:t>them</a:t>
          </a:r>
          <a:r>
            <a:rPr lang="de-DE" sz="1400" kern="1200" dirty="0">
              <a:solidFill>
                <a:prstClr val="black">
                  <a:hueOff val="0"/>
                  <a:satOff val="0"/>
                  <a:lumOff val="0"/>
                  <a:alphaOff val="0"/>
                </a:prstClr>
              </a:solidFill>
              <a:latin typeface="Candara" panose="020E0502030303020204"/>
              <a:ea typeface="+mn-ea"/>
              <a:cs typeface="+mn-cs"/>
            </a:rPr>
            <a:t>, in </a:t>
          </a:r>
          <a:r>
            <a:rPr lang="de-DE" sz="1400" kern="1200" dirty="0" err="1">
              <a:solidFill>
                <a:prstClr val="black">
                  <a:hueOff val="0"/>
                  <a:satOff val="0"/>
                  <a:lumOff val="0"/>
                  <a:alphaOff val="0"/>
                </a:prstClr>
              </a:solidFill>
              <a:latin typeface="Candara" panose="020E0502030303020204"/>
              <a:ea typeface="+mn-ea"/>
              <a:cs typeface="+mn-cs"/>
            </a:rPr>
            <a:t>order</a:t>
          </a:r>
          <a:r>
            <a:rPr lang="de-DE" sz="1400" kern="1200" dirty="0">
              <a:solidFill>
                <a:prstClr val="black">
                  <a:hueOff val="0"/>
                  <a:satOff val="0"/>
                  <a:lumOff val="0"/>
                  <a:alphaOff val="0"/>
                </a:prstClr>
              </a:solidFill>
              <a:latin typeface="Candara" panose="020E0502030303020204"/>
              <a:ea typeface="+mn-ea"/>
              <a:cs typeface="+mn-cs"/>
            </a:rPr>
            <a:t> to </a:t>
          </a:r>
          <a:r>
            <a:rPr lang="de-DE" sz="1400" kern="1200" dirty="0" err="1">
              <a:solidFill>
                <a:prstClr val="black">
                  <a:hueOff val="0"/>
                  <a:satOff val="0"/>
                  <a:lumOff val="0"/>
                  <a:alphaOff val="0"/>
                </a:prstClr>
              </a:solidFill>
              <a:latin typeface="Candara" panose="020E0502030303020204"/>
              <a:ea typeface="+mn-ea"/>
              <a:cs typeface="+mn-cs"/>
            </a:rPr>
            <a:t>develop</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his</a:t>
          </a:r>
          <a:r>
            <a:rPr lang="de-DE" sz="1400" kern="1200" dirty="0">
              <a:solidFill>
                <a:prstClr val="black">
                  <a:hueOff val="0"/>
                  <a:satOff val="0"/>
                  <a:lumOff val="0"/>
                  <a:alphaOff val="0"/>
                </a:prstClr>
              </a:solidFill>
              <a:latin typeface="Candara" panose="020E0502030303020204"/>
              <a:ea typeface="+mn-ea"/>
              <a:cs typeface="+mn-cs"/>
            </a:rPr>
            <a:t> theory as </a:t>
          </a:r>
          <a:r>
            <a:rPr lang="de-DE" sz="1400" kern="1200" dirty="0" err="1">
              <a:solidFill>
                <a:prstClr val="black">
                  <a:hueOff val="0"/>
                  <a:satOff val="0"/>
                  <a:lumOff val="0"/>
                  <a:alphaOff val="0"/>
                </a:prstClr>
              </a:solidFill>
              <a:latin typeface="Candara" panose="020E0502030303020204"/>
              <a:ea typeface="+mn-ea"/>
              <a:cs typeface="+mn-cs"/>
            </a:rPr>
            <a:t>it</a:t>
          </a:r>
          <a:r>
            <a:rPr lang="de-DE" sz="1400" kern="1200" dirty="0">
              <a:solidFill>
                <a:prstClr val="black">
                  <a:hueOff val="0"/>
                  <a:satOff val="0"/>
                  <a:lumOff val="0"/>
                  <a:alphaOff val="0"/>
                </a:prstClr>
              </a:solidFill>
              <a:latin typeface="Candara" panose="020E0502030303020204"/>
              <a:ea typeface="+mn-ea"/>
              <a:cs typeface="+mn-cs"/>
            </a:rPr>
            <a:t> </a:t>
          </a:r>
          <a:r>
            <a:rPr lang="de-DE" sz="1400" kern="1200" dirty="0" err="1">
              <a:solidFill>
                <a:prstClr val="black">
                  <a:hueOff val="0"/>
                  <a:satOff val="0"/>
                  <a:lumOff val="0"/>
                  <a:alphaOff val="0"/>
                </a:prstClr>
              </a:solidFill>
              <a:latin typeface="Candara" panose="020E0502030303020204"/>
              <a:ea typeface="+mn-ea"/>
              <a:cs typeface="+mn-cs"/>
            </a:rPr>
            <a:t>emerges</a:t>
          </a:r>
          <a:r>
            <a:rPr lang="de-DE" sz="1400" kern="1200" dirty="0">
              <a:solidFill>
                <a:prstClr val="black">
                  <a:hueOff val="0"/>
                  <a:satOff val="0"/>
                  <a:lumOff val="0"/>
                  <a:alphaOff val="0"/>
                </a:prstClr>
              </a:solidFill>
              <a:latin typeface="Candara" panose="020E0502030303020204"/>
              <a:ea typeface="+mn-ea"/>
              <a:cs typeface="+mn-cs"/>
            </a:rPr>
            <a:t>.</a:t>
          </a:r>
        </a:p>
        <a:p>
          <a:pPr marL="0" marR="0" lvl="0" indent="0" algn="r" defTabSz="914400" eaLnBrk="1" fontAlgn="auto" latinLnBrk="0" hangingPunct="1">
            <a:lnSpc>
              <a:spcPct val="100000"/>
            </a:lnSpc>
            <a:spcBef>
              <a:spcPct val="0"/>
            </a:spcBef>
            <a:spcAft>
              <a:spcPts val="0"/>
            </a:spcAft>
            <a:buClrTx/>
            <a:buSzTx/>
            <a:buFontTx/>
            <a:buChar char="••"/>
            <a:tabLst/>
            <a:defRPr/>
          </a:pPr>
          <a:endParaRPr lang="de-DE" sz="1100" kern="1200" dirty="0">
            <a:ea typeface="+mn-ea"/>
            <a:cs typeface="+mn-cs"/>
          </a:endParaRPr>
        </a:p>
        <a:p>
          <a:pPr marL="0" marR="0" lvl="0" indent="0" algn="r" defTabSz="914400" eaLnBrk="1" fontAlgn="auto" latinLnBrk="0" hangingPunct="1">
            <a:lnSpc>
              <a:spcPct val="100000"/>
            </a:lnSpc>
            <a:spcBef>
              <a:spcPct val="0"/>
            </a:spcBef>
            <a:spcAft>
              <a:spcPts val="0"/>
            </a:spcAft>
            <a:buClrTx/>
            <a:buSzTx/>
            <a:buFontTx/>
            <a:buChar char="••"/>
            <a:tabLst/>
            <a:defRPr/>
          </a:pPr>
          <a:endParaRPr lang="de-DE" sz="1100" kern="1200" dirty="0">
            <a:ea typeface="+mn-ea"/>
            <a:cs typeface="+mn-cs"/>
          </a:endParaRPr>
        </a:p>
        <a:p>
          <a:pPr marL="0" marR="0" lvl="0" indent="0" algn="r" defTabSz="914400" eaLnBrk="1" fontAlgn="auto" latinLnBrk="0" hangingPunct="1">
            <a:lnSpc>
              <a:spcPct val="100000"/>
            </a:lnSpc>
            <a:spcBef>
              <a:spcPct val="0"/>
            </a:spcBef>
            <a:spcAft>
              <a:spcPts val="0"/>
            </a:spcAft>
            <a:buClrTx/>
            <a:buSzTx/>
            <a:buFontTx/>
            <a:buChar char="••"/>
            <a:tabLst/>
            <a:defRPr/>
          </a:pPr>
          <a:r>
            <a:rPr lang="de-DE" sz="1100" kern="1200" dirty="0">
              <a:ea typeface="+mn-ea"/>
              <a:cs typeface="+mn-cs"/>
            </a:rPr>
            <a:t>(Glaser and Strauss 1998)</a:t>
          </a:r>
        </a:p>
      </dsp:txBody>
      <dsp:txXfrm>
        <a:off x="2603" y="383310"/>
        <a:ext cx="2538174" cy="3051067"/>
      </dsp:txXfrm>
    </dsp:sp>
    <dsp:sp modelId="{B5601686-DD42-4712-978E-20CD3D0C1476}">
      <dsp:nvSpPr>
        <dsp:cNvPr id="0" name=""/>
        <dsp:cNvSpPr/>
      </dsp:nvSpPr>
      <dsp:spPr>
        <a:xfrm>
          <a:off x="2896121" y="8910"/>
          <a:ext cx="2538174" cy="374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de-DE" sz="1300" kern="1200" dirty="0" err="1"/>
            <a:t>Theoretical</a:t>
          </a:r>
          <a:r>
            <a:rPr lang="de-DE" sz="1300" kern="1200" dirty="0"/>
            <a:t> Coding</a:t>
          </a:r>
        </a:p>
      </dsp:txBody>
      <dsp:txXfrm>
        <a:off x="2896121" y="8910"/>
        <a:ext cx="2538174" cy="374400"/>
      </dsp:txXfrm>
    </dsp:sp>
    <dsp:sp modelId="{23972C2F-D020-4CF7-8593-0E841180D4E5}">
      <dsp:nvSpPr>
        <dsp:cNvPr id="0" name=""/>
        <dsp:cNvSpPr/>
      </dsp:nvSpPr>
      <dsp:spPr>
        <a:xfrm>
          <a:off x="2896121" y="392220"/>
          <a:ext cx="2538174" cy="305106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0" lvl="1" indent="0" algn="l" defTabSz="622300">
            <a:lnSpc>
              <a:spcPct val="90000"/>
            </a:lnSpc>
            <a:spcBef>
              <a:spcPct val="0"/>
            </a:spcBef>
            <a:spcAft>
              <a:spcPct val="15000"/>
            </a:spcAft>
            <a:buChar char="••"/>
          </a:pPr>
          <a:r>
            <a:rPr lang="en-US" sz="1400" kern="1200" dirty="0"/>
            <a:t>During the </a:t>
          </a:r>
          <a:r>
            <a:rPr lang="en-US" sz="1400" b="0" i="1" kern="1200" dirty="0"/>
            <a:t>open coding </a:t>
          </a:r>
          <a:r>
            <a:rPr lang="en-US" sz="1400" kern="1200" dirty="0"/>
            <a:t>process, the data are broken down into substantive codes.</a:t>
          </a:r>
          <a:endParaRPr lang="de-DE" sz="1400" kern="1200" dirty="0"/>
        </a:p>
        <a:p>
          <a:pPr marL="0" lvl="1" indent="0" algn="l" defTabSz="622300">
            <a:lnSpc>
              <a:spcPct val="90000"/>
            </a:lnSpc>
            <a:spcBef>
              <a:spcPct val="0"/>
            </a:spcBef>
            <a:spcAft>
              <a:spcPct val="15000"/>
            </a:spcAft>
            <a:buChar char="••"/>
          </a:pPr>
          <a:r>
            <a:rPr lang="en-US" sz="1400" i="1" kern="1200" dirty="0"/>
            <a:t>selective coding </a:t>
          </a:r>
          <a:r>
            <a:rPr lang="en-US" sz="1400" kern="1200" dirty="0"/>
            <a:t>saturates these substantive codes through an ongoing theoretical sampling and theoretical coding</a:t>
          </a:r>
          <a:endParaRPr lang="de-DE" sz="1400" kern="1200" dirty="0"/>
        </a:p>
        <a:p>
          <a:pPr marL="0" lvl="1" indent="0" algn="l" defTabSz="622300">
            <a:lnSpc>
              <a:spcPct val="90000"/>
            </a:lnSpc>
            <a:spcBef>
              <a:spcPct val="0"/>
            </a:spcBef>
            <a:spcAft>
              <a:spcPct val="15000"/>
            </a:spcAft>
            <a:buChar char="••"/>
          </a:pPr>
          <a:r>
            <a:rPr lang="en-US" sz="1400" i="1" kern="1200" dirty="0"/>
            <a:t>Axial coding </a:t>
          </a:r>
          <a:r>
            <a:rPr lang="en-US" sz="1400" kern="1200" dirty="0"/>
            <a:t>focuses on how the content codes relate to each other and how they can be integrated into the emerging theory</a:t>
          </a:r>
          <a:endParaRPr lang="de-DE" sz="1400" kern="1200" dirty="0"/>
        </a:p>
        <a:p>
          <a:pPr marL="57150" lvl="1" indent="0" algn="r" defTabSz="488950">
            <a:lnSpc>
              <a:spcPct val="90000"/>
            </a:lnSpc>
            <a:spcBef>
              <a:spcPct val="0"/>
            </a:spcBef>
            <a:spcAft>
              <a:spcPct val="15000"/>
            </a:spcAft>
            <a:buChar char="••"/>
          </a:pPr>
          <a:r>
            <a:rPr lang="en-US" sz="1100" kern="1200" dirty="0"/>
            <a:t>(</a:t>
          </a:r>
          <a:r>
            <a:rPr lang="en-US" sz="1100" kern="1200" dirty="0" err="1"/>
            <a:t>eg.</a:t>
          </a:r>
          <a:r>
            <a:rPr lang="en-US" sz="1100" kern="1200" dirty="0"/>
            <a:t> Glaser 1978)</a:t>
          </a:r>
          <a:endParaRPr lang="de-DE" sz="1100" kern="1200" dirty="0"/>
        </a:p>
      </dsp:txBody>
      <dsp:txXfrm>
        <a:off x="2896121" y="392220"/>
        <a:ext cx="2538174" cy="3051067"/>
      </dsp:txXfrm>
    </dsp:sp>
    <dsp:sp modelId="{E77920F5-1253-4AE1-8E97-EDA3BD121FE0}">
      <dsp:nvSpPr>
        <dsp:cNvPr id="0" name=""/>
        <dsp:cNvSpPr/>
      </dsp:nvSpPr>
      <dsp:spPr>
        <a:xfrm>
          <a:off x="5789640" y="8910"/>
          <a:ext cx="2538174" cy="374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de-DE" sz="1300" kern="1200" dirty="0"/>
            <a:t>Method  of </a:t>
          </a:r>
          <a:r>
            <a:rPr lang="de-DE" sz="1300" kern="1200" dirty="0" err="1"/>
            <a:t>constant</a:t>
          </a:r>
          <a:r>
            <a:rPr lang="de-DE" sz="1300" kern="1200" dirty="0"/>
            <a:t> </a:t>
          </a:r>
          <a:r>
            <a:rPr lang="de-DE" sz="1300" kern="1200" dirty="0" err="1"/>
            <a:t>Comparison</a:t>
          </a:r>
          <a:r>
            <a:rPr lang="de-DE" sz="1300" kern="1200" dirty="0"/>
            <a:t> </a:t>
          </a:r>
        </a:p>
      </dsp:txBody>
      <dsp:txXfrm>
        <a:off x="5789640" y="8910"/>
        <a:ext cx="2538174" cy="374400"/>
      </dsp:txXfrm>
    </dsp:sp>
    <dsp:sp modelId="{D6679BED-36B9-4942-86CA-24B651AFA786}">
      <dsp:nvSpPr>
        <dsp:cNvPr id="0" name=""/>
        <dsp:cNvSpPr/>
      </dsp:nvSpPr>
      <dsp:spPr>
        <a:xfrm>
          <a:off x="5789640" y="383310"/>
          <a:ext cx="2538174" cy="305106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0" lvl="1" indent="0" algn="l" defTabSz="711200">
            <a:lnSpc>
              <a:spcPct val="90000"/>
            </a:lnSpc>
            <a:spcBef>
              <a:spcPct val="0"/>
            </a:spcBef>
            <a:spcAft>
              <a:spcPct val="15000"/>
            </a:spcAft>
            <a:buChar char="••"/>
          </a:pPr>
          <a:r>
            <a:rPr lang="en-US" sz="1600" kern="1200" dirty="0"/>
            <a:t>The constant comparative method serves to test and refine concepts, themes and Codes by constantly comparing them.</a:t>
          </a:r>
          <a:endParaRPr lang="de-DE" sz="1600" kern="1200" dirty="0"/>
        </a:p>
        <a:p>
          <a:pPr marL="0" lvl="1" indent="0" algn="l" defTabSz="488950">
            <a:lnSpc>
              <a:spcPct val="90000"/>
            </a:lnSpc>
            <a:spcBef>
              <a:spcPct val="0"/>
            </a:spcBef>
            <a:spcAft>
              <a:spcPct val="15000"/>
            </a:spcAft>
            <a:buChar char="••"/>
          </a:pPr>
          <a:endParaRPr lang="de-DE" sz="1100" kern="1200" dirty="0"/>
        </a:p>
        <a:p>
          <a:pPr marL="0" lvl="1" indent="0" algn="l" defTabSz="488950">
            <a:lnSpc>
              <a:spcPct val="90000"/>
            </a:lnSpc>
            <a:spcBef>
              <a:spcPct val="0"/>
            </a:spcBef>
            <a:spcAft>
              <a:spcPct val="15000"/>
            </a:spcAft>
            <a:buChar char="••"/>
          </a:pPr>
          <a:endParaRPr lang="de-DE" sz="1100" kern="1200" dirty="0"/>
        </a:p>
        <a:p>
          <a:pPr marL="0" lvl="1" indent="0" algn="l" defTabSz="488950">
            <a:lnSpc>
              <a:spcPct val="90000"/>
            </a:lnSpc>
            <a:spcBef>
              <a:spcPct val="0"/>
            </a:spcBef>
            <a:spcAft>
              <a:spcPct val="15000"/>
            </a:spcAft>
            <a:buChar char="••"/>
          </a:pPr>
          <a:endParaRPr lang="de-DE" sz="1100" kern="1200" dirty="0"/>
        </a:p>
        <a:p>
          <a:pPr marL="0" lvl="1" indent="0" algn="l" defTabSz="488950">
            <a:lnSpc>
              <a:spcPct val="90000"/>
            </a:lnSpc>
            <a:spcBef>
              <a:spcPct val="0"/>
            </a:spcBef>
            <a:spcAft>
              <a:spcPct val="15000"/>
            </a:spcAft>
            <a:buChar char="••"/>
          </a:pPr>
          <a:endParaRPr lang="de-DE" sz="1100" kern="1200" dirty="0"/>
        </a:p>
        <a:p>
          <a:pPr marL="0" lvl="1" indent="0" algn="l" defTabSz="488950">
            <a:lnSpc>
              <a:spcPct val="90000"/>
            </a:lnSpc>
            <a:spcBef>
              <a:spcPct val="0"/>
            </a:spcBef>
            <a:spcAft>
              <a:spcPct val="15000"/>
            </a:spcAft>
            <a:buChar char="••"/>
          </a:pPr>
          <a:endParaRPr lang="de-DE" sz="1100" kern="1200" dirty="0"/>
        </a:p>
        <a:p>
          <a:pPr marL="0" lvl="1" indent="0" algn="l" defTabSz="488950">
            <a:lnSpc>
              <a:spcPct val="90000"/>
            </a:lnSpc>
            <a:spcBef>
              <a:spcPct val="0"/>
            </a:spcBef>
            <a:spcAft>
              <a:spcPct val="15000"/>
            </a:spcAft>
            <a:buChar char="••"/>
          </a:pPr>
          <a:endParaRPr lang="de-DE" sz="1100" kern="1200" dirty="0"/>
        </a:p>
        <a:p>
          <a:pPr marL="0" lvl="1" indent="0" algn="r" defTabSz="488950">
            <a:lnSpc>
              <a:spcPct val="90000"/>
            </a:lnSpc>
            <a:spcBef>
              <a:spcPct val="0"/>
            </a:spcBef>
            <a:spcAft>
              <a:spcPct val="15000"/>
            </a:spcAft>
            <a:buChar char="••"/>
          </a:pPr>
          <a:r>
            <a:rPr lang="en-US" sz="1100" kern="1200" dirty="0"/>
            <a:t>(</a:t>
          </a:r>
          <a:r>
            <a:rPr lang="en-US" sz="1100" kern="1200" dirty="0" err="1"/>
            <a:t>eg.</a:t>
          </a:r>
          <a:r>
            <a:rPr lang="en-US" sz="1100" kern="1200" dirty="0"/>
            <a:t> Bowen 2008; </a:t>
          </a:r>
          <a:r>
            <a:rPr lang="en-US" sz="1100" kern="1200" dirty="0" err="1"/>
            <a:t>Aldiabat</a:t>
          </a:r>
          <a:r>
            <a:rPr lang="en-US" sz="1100" kern="1200" dirty="0"/>
            <a:t>/Le </a:t>
          </a:r>
          <a:r>
            <a:rPr lang="en-US" sz="1100" kern="1200" dirty="0" err="1"/>
            <a:t>Navenec</a:t>
          </a:r>
          <a:r>
            <a:rPr lang="en-US" sz="1100" kern="1200" dirty="0"/>
            <a:t> 2018) </a:t>
          </a:r>
          <a:endParaRPr lang="de-DE" sz="1100" kern="1200" dirty="0"/>
        </a:p>
      </dsp:txBody>
      <dsp:txXfrm>
        <a:off x="5789640" y="383310"/>
        <a:ext cx="2538174" cy="305106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3D1686-E35E-4345-BEFE-4B33C466D1A0}" type="datetimeFigureOut">
              <a:rPr lang="de-DE" smtClean="0"/>
              <a:t>29.06.2024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31B7B2-4E57-42EC-8C00-CFAB4C7066E2}" type="slidenum">
              <a:rPr lang="de-DE" smtClean="0"/>
              <a:t>‹Nr.›</a:t>
            </a:fld>
            <a:endParaRPr lang="de-DE"/>
          </a:p>
        </p:txBody>
      </p:sp>
    </p:spTree>
    <p:extLst>
      <p:ext uri="{BB962C8B-B14F-4D97-AF65-F5344CB8AC3E}">
        <p14:creationId xmlns:p14="http://schemas.microsoft.com/office/powerpoint/2010/main" val="3802471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B4CA8D-8148-488E-BDD4-9667E0697852}" type="datetimeFigureOut">
              <a:rPr lang="de-DE" smtClean="0"/>
              <a:t>29.06.2024</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67593-A4E6-4AE7-852B-6F0E5E4EC8A7}" type="slidenum">
              <a:rPr lang="de-DE" smtClean="0"/>
              <a:t>‹Nr.›</a:t>
            </a:fld>
            <a:endParaRPr lang="de-DE"/>
          </a:p>
        </p:txBody>
      </p:sp>
    </p:spTree>
    <p:extLst>
      <p:ext uri="{BB962C8B-B14F-4D97-AF65-F5344CB8AC3E}">
        <p14:creationId xmlns:p14="http://schemas.microsoft.com/office/powerpoint/2010/main" val="3029372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alice</a:t>
            </a:r>
            <a:endParaRPr lang="de-DE" dirty="0"/>
          </a:p>
        </p:txBody>
      </p:sp>
      <p:sp>
        <p:nvSpPr>
          <p:cNvPr id="4" name="Foliennummernplatzhalter 3"/>
          <p:cNvSpPr>
            <a:spLocks noGrp="1"/>
          </p:cNvSpPr>
          <p:nvPr>
            <p:ph type="sldNum" sz="quarter" idx="10"/>
          </p:nvPr>
        </p:nvSpPr>
        <p:spPr/>
        <p:txBody>
          <a:bodyPr/>
          <a:lstStyle/>
          <a:p>
            <a:fld id="{77A67593-A4E6-4AE7-852B-6F0E5E4EC8A7}" type="slidenum">
              <a:rPr lang="de-DE" smtClean="0"/>
              <a:t>1</a:t>
            </a:fld>
            <a:endParaRPr lang="de-DE"/>
          </a:p>
        </p:txBody>
      </p:sp>
    </p:spTree>
    <p:extLst>
      <p:ext uri="{BB962C8B-B14F-4D97-AF65-F5344CB8AC3E}">
        <p14:creationId xmlns:p14="http://schemas.microsoft.com/office/powerpoint/2010/main" val="397583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Andreas</a:t>
            </a:r>
            <a:endParaRPr lang="de-DE" dirty="0"/>
          </a:p>
        </p:txBody>
      </p:sp>
      <p:sp>
        <p:nvSpPr>
          <p:cNvPr id="4" name="Foliennummernplatzhalter 3"/>
          <p:cNvSpPr>
            <a:spLocks noGrp="1"/>
          </p:cNvSpPr>
          <p:nvPr>
            <p:ph type="sldNum" sz="quarter" idx="10"/>
          </p:nvPr>
        </p:nvSpPr>
        <p:spPr/>
        <p:txBody>
          <a:bodyPr/>
          <a:lstStyle/>
          <a:p>
            <a:fld id="{77A67593-A4E6-4AE7-852B-6F0E5E4EC8A7}" type="slidenum">
              <a:rPr lang="de-DE" smtClean="0"/>
              <a:t>10</a:t>
            </a:fld>
            <a:endParaRPr lang="de-DE"/>
          </a:p>
        </p:txBody>
      </p:sp>
    </p:spTree>
    <p:extLst>
      <p:ext uri="{BB962C8B-B14F-4D97-AF65-F5344CB8AC3E}">
        <p14:creationId xmlns:p14="http://schemas.microsoft.com/office/powerpoint/2010/main" val="900089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spcBef>
                <a:spcPct val="0"/>
              </a:spcBef>
            </a:pPr>
            <a:r>
              <a:rPr lang="en-US" u="none" dirty="0">
                <a:latin typeface="Calibri" charset="0"/>
              </a:rPr>
              <a:t>Luisa	</a:t>
            </a:r>
          </a:p>
        </p:txBody>
      </p:sp>
      <p:sp>
        <p:nvSpPr>
          <p:cNvPr id="4" name="Foliennummernplatzhalter 3"/>
          <p:cNvSpPr>
            <a:spLocks noGrp="1"/>
          </p:cNvSpPr>
          <p:nvPr>
            <p:ph type="sldNum" sz="quarter" idx="10"/>
          </p:nvPr>
        </p:nvSpPr>
        <p:spPr/>
        <p:txBody>
          <a:bodyPr/>
          <a:lstStyle/>
          <a:p>
            <a:fld id="{77A67593-A4E6-4AE7-852B-6F0E5E4EC8A7}" type="slidenum">
              <a:rPr lang="de-DE" smtClean="0"/>
              <a:t>11</a:t>
            </a:fld>
            <a:endParaRPr lang="de-DE"/>
          </a:p>
        </p:txBody>
      </p:sp>
    </p:spTree>
    <p:extLst>
      <p:ext uri="{BB962C8B-B14F-4D97-AF65-F5344CB8AC3E}">
        <p14:creationId xmlns:p14="http://schemas.microsoft.com/office/powerpoint/2010/main" val="2848777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3970"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de-DE" dirty="0">
                <a:latin typeface="Calibri" charset="0"/>
              </a:rPr>
              <a:t>Luisa</a:t>
            </a:r>
          </a:p>
        </p:txBody>
      </p:sp>
      <p:sp>
        <p:nvSpPr>
          <p:cNvPr id="83971"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fontAlgn="base">
              <a:spcBef>
                <a:spcPct val="0"/>
              </a:spcBef>
              <a:spcAft>
                <a:spcPct val="0"/>
              </a:spcAft>
            </a:pPr>
            <a:fld id="{0CF428C1-C145-EC4D-8296-ABA747BBE1FD}" type="slidenum">
              <a:rPr lang="de-DE"/>
              <a:pPr fontAlgn="base">
                <a:spcBef>
                  <a:spcPct val="0"/>
                </a:spcBef>
                <a:spcAft>
                  <a:spcPct val="0"/>
                </a:spcAft>
              </a:pPr>
              <a:t>12</a:t>
            </a:fld>
            <a:endParaRPr lang="de-DE"/>
          </a:p>
        </p:txBody>
      </p:sp>
    </p:spTree>
    <p:extLst>
      <p:ext uri="{BB962C8B-B14F-4D97-AF65-F5344CB8AC3E}">
        <p14:creationId xmlns:p14="http://schemas.microsoft.com/office/powerpoint/2010/main" val="2516093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Luisa</a:t>
            </a:r>
          </a:p>
        </p:txBody>
      </p:sp>
      <p:sp>
        <p:nvSpPr>
          <p:cNvPr id="4" name="Foliennummernplatzhalter 3"/>
          <p:cNvSpPr>
            <a:spLocks noGrp="1"/>
          </p:cNvSpPr>
          <p:nvPr>
            <p:ph type="sldNum" sz="quarter" idx="5"/>
          </p:nvPr>
        </p:nvSpPr>
        <p:spPr/>
        <p:txBody>
          <a:bodyPr/>
          <a:lstStyle/>
          <a:p>
            <a:fld id="{77A67593-A4E6-4AE7-852B-6F0E5E4EC8A7}" type="slidenum">
              <a:rPr lang="de-DE" smtClean="0"/>
              <a:t>13</a:t>
            </a:fld>
            <a:endParaRPr lang="de-DE"/>
          </a:p>
        </p:txBody>
      </p:sp>
    </p:spTree>
    <p:extLst>
      <p:ext uri="{BB962C8B-B14F-4D97-AF65-F5344CB8AC3E}">
        <p14:creationId xmlns:p14="http://schemas.microsoft.com/office/powerpoint/2010/main" val="313999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95234"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r>
              <a:rPr lang="de-DE" dirty="0">
                <a:latin typeface="Calibri" charset="0"/>
              </a:rPr>
              <a:t>Luisa</a:t>
            </a:r>
          </a:p>
          <a:p>
            <a:pPr>
              <a:spcBef>
                <a:spcPct val="0"/>
              </a:spcBef>
            </a:pPr>
            <a:endParaRPr lang="de-DE" dirty="0">
              <a:latin typeface="Calibri" charset="0"/>
            </a:endParaRPr>
          </a:p>
        </p:txBody>
      </p:sp>
      <p:sp>
        <p:nvSpPr>
          <p:cNvPr id="95235"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fontAlgn="base">
              <a:spcBef>
                <a:spcPct val="0"/>
              </a:spcBef>
              <a:spcAft>
                <a:spcPct val="0"/>
              </a:spcAft>
            </a:pPr>
            <a:fld id="{69D3D756-DC36-E342-B86B-198AE2478328}" type="slidenum">
              <a:rPr lang="de-DE"/>
              <a:pPr fontAlgn="base">
                <a:spcBef>
                  <a:spcPct val="0"/>
                </a:spcBef>
                <a:spcAft>
                  <a:spcPct val="0"/>
                </a:spcAft>
              </a:pPr>
              <a:t>14</a:t>
            </a:fld>
            <a:endParaRPr lang="de-DE"/>
          </a:p>
        </p:txBody>
      </p:sp>
    </p:spTree>
    <p:extLst>
      <p:ext uri="{BB962C8B-B14F-4D97-AF65-F5344CB8AC3E}">
        <p14:creationId xmlns:p14="http://schemas.microsoft.com/office/powerpoint/2010/main" val="20293172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Luisa</a:t>
            </a:r>
          </a:p>
        </p:txBody>
      </p:sp>
      <p:sp>
        <p:nvSpPr>
          <p:cNvPr id="4" name="Foliennummernplatzhalter 3"/>
          <p:cNvSpPr>
            <a:spLocks noGrp="1"/>
          </p:cNvSpPr>
          <p:nvPr>
            <p:ph type="sldNum" sz="quarter" idx="10"/>
          </p:nvPr>
        </p:nvSpPr>
        <p:spPr/>
        <p:txBody>
          <a:bodyPr/>
          <a:lstStyle/>
          <a:p>
            <a:fld id="{77A67593-A4E6-4AE7-852B-6F0E5E4EC8A7}" type="slidenum">
              <a:rPr lang="de-DE" smtClean="0"/>
              <a:t>15</a:t>
            </a:fld>
            <a:endParaRPr lang="de-DE"/>
          </a:p>
        </p:txBody>
      </p:sp>
    </p:spTree>
    <p:extLst>
      <p:ext uri="{BB962C8B-B14F-4D97-AF65-F5344CB8AC3E}">
        <p14:creationId xmlns:p14="http://schemas.microsoft.com/office/powerpoint/2010/main" val="3087102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alice</a:t>
            </a:r>
            <a:endParaRPr lang="de-DE" dirty="0"/>
          </a:p>
        </p:txBody>
      </p:sp>
      <p:sp>
        <p:nvSpPr>
          <p:cNvPr id="4" name="Foliennummernplatzhalter 3"/>
          <p:cNvSpPr>
            <a:spLocks noGrp="1"/>
          </p:cNvSpPr>
          <p:nvPr>
            <p:ph type="sldNum" sz="quarter" idx="10"/>
          </p:nvPr>
        </p:nvSpPr>
        <p:spPr/>
        <p:txBody>
          <a:bodyPr/>
          <a:lstStyle/>
          <a:p>
            <a:fld id="{77A67593-A4E6-4AE7-852B-6F0E5E4EC8A7}" type="slidenum">
              <a:rPr lang="de-DE" smtClean="0"/>
              <a:t>2</a:t>
            </a:fld>
            <a:endParaRPr lang="de-DE"/>
          </a:p>
        </p:txBody>
      </p:sp>
    </p:spTree>
    <p:extLst>
      <p:ext uri="{BB962C8B-B14F-4D97-AF65-F5344CB8AC3E}">
        <p14:creationId xmlns:p14="http://schemas.microsoft.com/office/powerpoint/2010/main" val="3165366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alice</a:t>
            </a:r>
            <a:endParaRPr lang="de-DE" dirty="0" smtClean="0"/>
          </a:p>
          <a:p>
            <a:endParaRPr lang="de-D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QSA is framed by reconstructive, structural and theory-generating approaches as well as analytical concepts of (structural) network research</a:t>
            </a:r>
            <a:endParaRPr lang="de-DE" dirty="0" smtClean="0"/>
          </a:p>
          <a:p>
            <a:endParaRPr lang="de-DE" dirty="0"/>
          </a:p>
        </p:txBody>
      </p:sp>
      <p:sp>
        <p:nvSpPr>
          <p:cNvPr id="4" name="Foliennummernplatzhalter 3"/>
          <p:cNvSpPr>
            <a:spLocks noGrp="1"/>
          </p:cNvSpPr>
          <p:nvPr>
            <p:ph type="sldNum" sz="quarter" idx="10"/>
          </p:nvPr>
        </p:nvSpPr>
        <p:spPr/>
        <p:txBody>
          <a:bodyPr/>
          <a:lstStyle/>
          <a:p>
            <a:fld id="{77A67593-A4E6-4AE7-852B-6F0E5E4EC8A7}" type="slidenum">
              <a:rPr lang="de-DE" smtClean="0"/>
              <a:t>3</a:t>
            </a:fld>
            <a:endParaRPr lang="de-DE"/>
          </a:p>
        </p:txBody>
      </p:sp>
    </p:spTree>
    <p:extLst>
      <p:ext uri="{BB962C8B-B14F-4D97-AF65-F5344CB8AC3E}">
        <p14:creationId xmlns:p14="http://schemas.microsoft.com/office/powerpoint/2010/main" val="2932281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alice</a:t>
            </a:r>
            <a:endParaRPr lang="de-DE" dirty="0"/>
          </a:p>
        </p:txBody>
      </p:sp>
      <p:sp>
        <p:nvSpPr>
          <p:cNvPr id="4" name="Foliennummernplatzhalter 3"/>
          <p:cNvSpPr>
            <a:spLocks noGrp="1"/>
          </p:cNvSpPr>
          <p:nvPr>
            <p:ph type="sldNum" sz="quarter" idx="10"/>
          </p:nvPr>
        </p:nvSpPr>
        <p:spPr/>
        <p:txBody>
          <a:bodyPr/>
          <a:lstStyle/>
          <a:p>
            <a:fld id="{77A67593-A4E6-4AE7-852B-6F0E5E4EC8A7}" type="slidenum">
              <a:rPr lang="de-DE" smtClean="0"/>
              <a:t>4</a:t>
            </a:fld>
            <a:endParaRPr lang="de-DE"/>
          </a:p>
        </p:txBody>
      </p:sp>
    </p:spTree>
    <p:extLst>
      <p:ext uri="{BB962C8B-B14F-4D97-AF65-F5344CB8AC3E}">
        <p14:creationId xmlns:p14="http://schemas.microsoft.com/office/powerpoint/2010/main" val="185132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alice</a:t>
            </a:r>
            <a:endParaRPr lang="de-DE" dirty="0"/>
          </a:p>
        </p:txBody>
      </p:sp>
      <p:sp>
        <p:nvSpPr>
          <p:cNvPr id="4" name="Foliennummernplatzhalter 3"/>
          <p:cNvSpPr>
            <a:spLocks noGrp="1"/>
          </p:cNvSpPr>
          <p:nvPr>
            <p:ph type="sldNum" sz="quarter" idx="10"/>
          </p:nvPr>
        </p:nvSpPr>
        <p:spPr/>
        <p:txBody>
          <a:bodyPr/>
          <a:lstStyle/>
          <a:p>
            <a:fld id="{77A67593-A4E6-4AE7-852B-6F0E5E4EC8A7}" type="slidenum">
              <a:rPr lang="de-DE" smtClean="0"/>
              <a:t>5</a:t>
            </a:fld>
            <a:endParaRPr lang="de-DE"/>
          </a:p>
        </p:txBody>
      </p:sp>
    </p:spTree>
    <p:extLst>
      <p:ext uri="{BB962C8B-B14F-4D97-AF65-F5344CB8AC3E}">
        <p14:creationId xmlns:p14="http://schemas.microsoft.com/office/powerpoint/2010/main" val="3273448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Folienbildplatzhalter 1"/>
          <p:cNvSpPr>
            <a:spLocks noGrp="1" noRot="1" noChangeAspect="1"/>
          </p:cNvSpPr>
          <p:nvPr>
            <p:ph type="sldImg"/>
          </p:nvPr>
        </p:nvSpPr>
        <p:spPr bwMode="auto">
          <a:xfrm>
            <a:off x="1524000" y="1187450"/>
            <a:ext cx="4275138" cy="3206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6802"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de-DE" sz="1200" b="1" dirty="0" err="1" smtClean="0"/>
              <a:t>alice</a:t>
            </a:r>
            <a:endParaRPr lang="de-DE" sz="1200" b="1" dirty="0" smtClean="0"/>
          </a:p>
          <a:p>
            <a:pPr marL="0" marR="0" lvl="0" indent="0" algn="l" defTabSz="914400" rtl="0" eaLnBrk="1" fontAlgn="auto" latinLnBrk="0" hangingPunct="1">
              <a:lnSpc>
                <a:spcPct val="100000"/>
              </a:lnSpc>
              <a:spcBef>
                <a:spcPct val="0"/>
              </a:spcBef>
              <a:spcAft>
                <a:spcPts val="0"/>
              </a:spcAft>
              <a:buClrTx/>
              <a:buSzTx/>
              <a:buFontTx/>
              <a:buNone/>
              <a:tabLst/>
              <a:defRPr/>
            </a:pPr>
            <a:endParaRPr lang="de-DE" sz="1200" b="1" dirty="0" smtClean="0"/>
          </a:p>
          <a:p>
            <a:pPr marL="0" marR="0" lvl="0" indent="0" algn="l" defTabSz="914400" rtl="0" eaLnBrk="1" fontAlgn="auto" latinLnBrk="0" hangingPunct="1">
              <a:lnSpc>
                <a:spcPct val="100000"/>
              </a:lnSpc>
              <a:spcBef>
                <a:spcPct val="0"/>
              </a:spcBef>
              <a:spcAft>
                <a:spcPts val="0"/>
              </a:spcAft>
              <a:buClrTx/>
              <a:buSzTx/>
              <a:buFontTx/>
              <a:buNone/>
              <a:tabLst/>
              <a:defRPr/>
            </a:pPr>
            <a:r>
              <a:rPr lang="de-DE" sz="1200" b="1" dirty="0" smtClean="0"/>
              <a:t>QSA </a:t>
            </a:r>
            <a:r>
              <a:rPr lang="de-DE" sz="1200" b="1" dirty="0" err="1" smtClean="0"/>
              <a:t>aims</a:t>
            </a:r>
            <a:r>
              <a:rPr lang="de-DE" sz="1200" b="1" dirty="0" smtClean="0"/>
              <a:t> </a:t>
            </a:r>
            <a:r>
              <a:rPr lang="de-DE" sz="1200" b="1" dirty="0" err="1" smtClean="0"/>
              <a:t>to</a:t>
            </a:r>
            <a:r>
              <a:rPr lang="de-DE" sz="1200" b="1" dirty="0" smtClean="0"/>
              <a:t> </a:t>
            </a:r>
            <a:r>
              <a:rPr lang="de-DE" sz="1200" b="1" dirty="0" err="1" smtClean="0"/>
              <a:t>reconstruct</a:t>
            </a:r>
            <a:r>
              <a:rPr lang="de-DE" sz="1200" b="1" dirty="0" smtClean="0"/>
              <a:t> </a:t>
            </a:r>
            <a:r>
              <a:rPr lang="de-DE" sz="1200" b="1" dirty="0" err="1" smtClean="0"/>
              <a:t>the</a:t>
            </a:r>
            <a:r>
              <a:rPr lang="de-DE" sz="1200" b="1" dirty="0" smtClean="0"/>
              <a:t> </a:t>
            </a:r>
            <a:r>
              <a:rPr lang="de-DE" sz="1200" b="1" dirty="0" err="1" smtClean="0"/>
              <a:t>meaning</a:t>
            </a:r>
            <a:r>
              <a:rPr lang="de-DE" sz="1200" b="1" dirty="0" smtClean="0"/>
              <a:t> </a:t>
            </a:r>
            <a:r>
              <a:rPr lang="de-DE" sz="1200" b="1" dirty="0" err="1" smtClean="0"/>
              <a:t>making</a:t>
            </a:r>
            <a:r>
              <a:rPr lang="de-DE" sz="1200" b="1" dirty="0" smtClean="0"/>
              <a:t> </a:t>
            </a:r>
            <a:r>
              <a:rPr lang="de-DE" sz="1200" b="1" dirty="0" err="1" smtClean="0"/>
              <a:t>of</a:t>
            </a:r>
            <a:r>
              <a:rPr lang="de-DE" sz="1200" b="1" dirty="0" smtClean="0"/>
              <a:t> </a:t>
            </a:r>
            <a:r>
              <a:rPr lang="de-DE" sz="1200" b="1" dirty="0" err="1" smtClean="0"/>
              <a:t>social</a:t>
            </a:r>
            <a:r>
              <a:rPr lang="de-DE" sz="1200" b="1" dirty="0" smtClean="0"/>
              <a:t> </a:t>
            </a:r>
            <a:r>
              <a:rPr lang="de-DE" sz="1200" b="1" dirty="0" err="1" smtClean="0"/>
              <a:t>actors</a:t>
            </a:r>
            <a:endParaRPr lang="de-DE" sz="1200" b="1" dirty="0" smtClean="0"/>
          </a:p>
          <a:p>
            <a:pPr>
              <a:spcBef>
                <a:spcPct val="0"/>
              </a:spcBef>
            </a:pPr>
            <a:endParaRPr lang="de-DE" dirty="0" smtClean="0">
              <a:latin typeface="Calibri" charset="0"/>
            </a:endParaRPr>
          </a:p>
          <a:p>
            <a:pPr>
              <a:spcBef>
                <a:spcPct val="0"/>
              </a:spcBef>
            </a:pPr>
            <a:r>
              <a:rPr lang="de-DE" dirty="0" smtClean="0">
                <a:latin typeface="Calibri" charset="0"/>
              </a:rPr>
              <a:t>Rekonstruktion von was? -&gt;</a:t>
            </a:r>
            <a:r>
              <a:rPr lang="de-DE" baseline="0" dirty="0">
                <a:latin typeface="Calibri" charset="0"/>
              </a:rPr>
              <a:t> </a:t>
            </a:r>
            <a:r>
              <a:rPr lang="de-DE" baseline="0" dirty="0" smtClean="0">
                <a:latin typeface="Calibri" charset="0"/>
              </a:rPr>
              <a:t>spezifischer Fokus</a:t>
            </a:r>
            <a:endParaRPr lang="de-DE" dirty="0" smtClean="0">
              <a:latin typeface="Calibri" charset="0"/>
            </a:endParaRPr>
          </a:p>
        </p:txBody>
      </p:sp>
      <p:sp>
        <p:nvSpPr>
          <p:cNvPr id="76803"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fontAlgn="base">
              <a:spcBef>
                <a:spcPct val="0"/>
              </a:spcBef>
              <a:spcAft>
                <a:spcPct val="0"/>
              </a:spcAft>
            </a:pPr>
            <a:fld id="{2BC5B0CA-1536-6D4C-94D6-4352C66F3A01}" type="slidenum">
              <a:rPr lang="de-DE"/>
              <a:pPr fontAlgn="base">
                <a:spcBef>
                  <a:spcPct val="0"/>
                </a:spcBef>
                <a:spcAft>
                  <a:spcPct val="0"/>
                </a:spcAft>
              </a:pPr>
              <a:t>6</a:t>
            </a:fld>
            <a:endParaRPr lang="de-DE"/>
          </a:p>
        </p:txBody>
      </p:sp>
    </p:spTree>
    <p:extLst>
      <p:ext uri="{BB962C8B-B14F-4D97-AF65-F5344CB8AC3E}">
        <p14:creationId xmlns:p14="http://schemas.microsoft.com/office/powerpoint/2010/main" val="152310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andreas</a:t>
            </a:r>
            <a:endParaRPr lang="de-DE" dirty="0"/>
          </a:p>
        </p:txBody>
      </p:sp>
      <p:sp>
        <p:nvSpPr>
          <p:cNvPr id="4" name="Foliennummernplatzhalter 3"/>
          <p:cNvSpPr>
            <a:spLocks noGrp="1"/>
          </p:cNvSpPr>
          <p:nvPr>
            <p:ph type="sldNum" sz="quarter" idx="10"/>
          </p:nvPr>
        </p:nvSpPr>
        <p:spPr/>
        <p:txBody>
          <a:bodyPr/>
          <a:lstStyle/>
          <a:p>
            <a:fld id="{77A67593-A4E6-4AE7-852B-6F0E5E4EC8A7}" type="slidenum">
              <a:rPr lang="de-DE" smtClean="0"/>
              <a:t>7</a:t>
            </a:fld>
            <a:endParaRPr lang="de-DE"/>
          </a:p>
        </p:txBody>
      </p:sp>
    </p:spTree>
    <p:extLst>
      <p:ext uri="{BB962C8B-B14F-4D97-AF65-F5344CB8AC3E}">
        <p14:creationId xmlns:p14="http://schemas.microsoft.com/office/powerpoint/2010/main" val="773081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Andreas</a:t>
            </a:r>
          </a:p>
          <a:p>
            <a:endParaRPr lang="de-DE" dirty="0" smtClean="0"/>
          </a:p>
          <a:p>
            <a:r>
              <a:rPr lang="de-DE" dirty="0" smtClean="0"/>
              <a:t>Spezifischer Fokus über…</a:t>
            </a:r>
            <a:endParaRPr lang="de-DE" dirty="0"/>
          </a:p>
        </p:txBody>
      </p:sp>
      <p:sp>
        <p:nvSpPr>
          <p:cNvPr id="4" name="Foliennummernplatzhalter 3"/>
          <p:cNvSpPr>
            <a:spLocks noGrp="1"/>
          </p:cNvSpPr>
          <p:nvPr>
            <p:ph type="sldNum" sz="quarter" idx="10"/>
          </p:nvPr>
        </p:nvSpPr>
        <p:spPr/>
        <p:txBody>
          <a:bodyPr/>
          <a:lstStyle/>
          <a:p>
            <a:fld id="{77A67593-A4E6-4AE7-852B-6F0E5E4EC8A7}" type="slidenum">
              <a:rPr lang="de-DE" smtClean="0"/>
              <a:t>8</a:t>
            </a:fld>
            <a:endParaRPr lang="de-DE"/>
          </a:p>
        </p:txBody>
      </p:sp>
    </p:spTree>
    <p:extLst>
      <p:ext uri="{BB962C8B-B14F-4D97-AF65-F5344CB8AC3E}">
        <p14:creationId xmlns:p14="http://schemas.microsoft.com/office/powerpoint/2010/main" val="1330648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Andreas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when actors manage to bridge structural holes, this can be of benefit to them. According to this viewpoint, when people are in the position of being the only ones capable of linking several clusters of strong ties, they gain access to resources from the network (Burt, 1992)</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smtClean="0">
              <a:solidFill>
                <a:srgbClr val="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smtClean="0">
              <a:solidFill>
                <a:srgbClr val="000000"/>
              </a:solidFill>
            </a:endParaRPr>
          </a:p>
          <a:p>
            <a:endParaRPr lang="de-DE" dirty="0"/>
          </a:p>
        </p:txBody>
      </p:sp>
      <p:sp>
        <p:nvSpPr>
          <p:cNvPr id="4" name="Foliennummernplatzhalter 3"/>
          <p:cNvSpPr>
            <a:spLocks noGrp="1"/>
          </p:cNvSpPr>
          <p:nvPr>
            <p:ph type="sldNum" sz="quarter" idx="10"/>
          </p:nvPr>
        </p:nvSpPr>
        <p:spPr/>
        <p:txBody>
          <a:bodyPr/>
          <a:lstStyle/>
          <a:p>
            <a:fld id="{77A67593-A4E6-4AE7-852B-6F0E5E4EC8A7}" type="slidenum">
              <a:rPr lang="de-DE" smtClean="0"/>
              <a:t>9</a:t>
            </a:fld>
            <a:endParaRPr lang="de-DE"/>
          </a:p>
        </p:txBody>
      </p:sp>
    </p:spTree>
    <p:extLst>
      <p:ext uri="{BB962C8B-B14F-4D97-AF65-F5344CB8AC3E}">
        <p14:creationId xmlns:p14="http://schemas.microsoft.com/office/powerpoint/2010/main" val="313277259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690626" y="1346947"/>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0626" y="4282763"/>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90626" y="1484779"/>
            <a:ext cx="7667244"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475220" cy="3035808"/>
          </a:xfrm>
        </p:spPr>
        <p:txBody>
          <a:bodyPr anchor="b">
            <a:noAutofit/>
          </a:bodyPr>
          <a:lstStyle>
            <a:lvl1pPr algn="l">
              <a:lnSpc>
                <a:spcPct val="85000"/>
              </a:lnSpc>
              <a:defRPr sz="4400" b="1" cap="none" baseline="0">
                <a:blipFill dpi="0" rotWithShape="1">
                  <a:blip r:embed="rId4"/>
                  <a:srcRect/>
                  <a:tile tx="6350" ty="-127000" sx="65000" sy="64000" flip="none" algn="tl"/>
                </a:blip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de-DE" smtClean="0"/>
              <a:t>Formatvorlage des Untertitelmasters durch Klicken bearbeiten</a:t>
            </a:r>
            <a:endParaRPr lang="en-US" dirty="0"/>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B9F323D3-29DA-4827-B56A-74DB35EDC927}" type="slidenum">
              <a:rPr lang="de-DE" smtClean="0"/>
              <a:t>‹Nr.›</a:t>
            </a:fld>
            <a:endParaRPr lang="de-DE"/>
          </a:p>
        </p:txBody>
      </p:sp>
    </p:spTree>
    <p:extLst>
      <p:ext uri="{BB962C8B-B14F-4D97-AF65-F5344CB8AC3E}">
        <p14:creationId xmlns:p14="http://schemas.microsoft.com/office/powerpoint/2010/main" val="30424501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a:xfrm>
            <a:off x="5992368" y="6272785"/>
            <a:ext cx="2455164" cy="365125"/>
          </a:xfrm>
          <a:prstGeom prst="rect">
            <a:avLst/>
          </a:prstGeom>
        </p:spPr>
        <p:txBody>
          <a:bodyPr/>
          <a:lstStyle/>
          <a:p>
            <a:fld id="{F02A4830-38C2-46BB-81FE-D384BB64B777}" type="datetimeFigureOut">
              <a:rPr lang="de-DE" smtClean="0"/>
              <a:t>29.06.2024</a:t>
            </a:fld>
            <a:endParaRPr lang="de-DE"/>
          </a:p>
        </p:txBody>
      </p:sp>
      <p:sp>
        <p:nvSpPr>
          <p:cNvPr id="8" name="Footer Placeholder 7"/>
          <p:cNvSpPr>
            <a:spLocks noGrp="1"/>
          </p:cNvSpPr>
          <p:nvPr>
            <p:ph type="ftr" sz="quarter" idx="11"/>
          </p:nvPr>
        </p:nvSpPr>
        <p:spPr>
          <a:xfrm>
            <a:off x="685800" y="6272785"/>
            <a:ext cx="4745736" cy="365125"/>
          </a:xfrm>
          <a:prstGeom prst="rect">
            <a:avLst/>
          </a:prstGeom>
        </p:spPr>
        <p:txBody>
          <a:bodyPr/>
          <a:lstStyle/>
          <a:p>
            <a:endParaRPr lang="de-DE"/>
          </a:p>
        </p:txBody>
      </p:sp>
      <p:sp>
        <p:nvSpPr>
          <p:cNvPr id="9" name="Slide Number Placeholder 8"/>
          <p:cNvSpPr>
            <a:spLocks noGrp="1"/>
          </p:cNvSpPr>
          <p:nvPr>
            <p:ph type="sldNum" sz="quarter" idx="12"/>
          </p:nvPr>
        </p:nvSpPr>
        <p:spPr/>
        <p:txBody>
          <a:bodyPr/>
          <a:lstStyle/>
          <a:p>
            <a:fld id="{B9F323D3-29DA-4827-B56A-74DB35EDC927}" type="slidenum">
              <a:rPr lang="de-DE" smtClean="0"/>
              <a:t>‹Nr.›</a:t>
            </a:fld>
            <a:endParaRPr lang="de-DE"/>
          </a:p>
        </p:txBody>
      </p:sp>
    </p:spTree>
    <p:extLst>
      <p:ext uri="{BB962C8B-B14F-4D97-AF65-F5344CB8AC3E}">
        <p14:creationId xmlns:p14="http://schemas.microsoft.com/office/powerpoint/2010/main" val="1759578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a:xfrm>
            <a:off x="5992368" y="6272785"/>
            <a:ext cx="2455164" cy="365125"/>
          </a:xfrm>
          <a:prstGeom prst="rect">
            <a:avLst/>
          </a:prstGeom>
        </p:spPr>
        <p:txBody>
          <a:bodyPr/>
          <a:lstStyle/>
          <a:p>
            <a:fld id="{F02A4830-38C2-46BB-81FE-D384BB64B777}" type="datetimeFigureOut">
              <a:rPr lang="de-DE" smtClean="0"/>
              <a:t>29.06.2024</a:t>
            </a:fld>
            <a:endParaRPr lang="de-DE"/>
          </a:p>
        </p:txBody>
      </p:sp>
      <p:sp>
        <p:nvSpPr>
          <p:cNvPr id="8" name="Footer Placeholder 7"/>
          <p:cNvSpPr>
            <a:spLocks noGrp="1"/>
          </p:cNvSpPr>
          <p:nvPr>
            <p:ph type="ftr" sz="quarter" idx="11"/>
          </p:nvPr>
        </p:nvSpPr>
        <p:spPr>
          <a:xfrm>
            <a:off x="685800" y="6272785"/>
            <a:ext cx="4745736" cy="365125"/>
          </a:xfrm>
          <a:prstGeom prst="rect">
            <a:avLst/>
          </a:prstGeom>
        </p:spPr>
        <p:txBody>
          <a:bodyPr/>
          <a:lstStyle/>
          <a:p>
            <a:endParaRPr lang="de-DE"/>
          </a:p>
        </p:txBody>
      </p:sp>
      <p:sp>
        <p:nvSpPr>
          <p:cNvPr id="9" name="Slide Number Placeholder 8"/>
          <p:cNvSpPr>
            <a:spLocks noGrp="1"/>
          </p:cNvSpPr>
          <p:nvPr>
            <p:ph type="sldNum" sz="quarter" idx="12"/>
          </p:nvPr>
        </p:nvSpPr>
        <p:spPr/>
        <p:txBody>
          <a:bodyPr/>
          <a:lstStyle/>
          <a:p>
            <a:fld id="{B9F323D3-29DA-4827-B56A-74DB35EDC927}" type="slidenum">
              <a:rPr lang="de-DE" smtClean="0"/>
              <a:t>‹Nr.›</a:t>
            </a:fld>
            <a:endParaRPr lang="de-DE"/>
          </a:p>
        </p:txBody>
      </p:sp>
    </p:spTree>
    <p:extLst>
      <p:ext uri="{BB962C8B-B14F-4D97-AF65-F5344CB8AC3E}">
        <p14:creationId xmlns:p14="http://schemas.microsoft.com/office/powerpoint/2010/main" val="1564138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1520" y="484632"/>
            <a:ext cx="8206680" cy="496096"/>
          </a:xfrm>
        </p:spPr>
        <p:txBody>
          <a:bodyPr>
            <a:noAutofit/>
          </a:bodyPr>
          <a:lstStyle>
            <a:lvl1pPr>
              <a:defRPr sz="3600"/>
            </a:lvl1pPr>
          </a:lstStyle>
          <a:p>
            <a:r>
              <a:rPr lang="de-DE" smtClean="0"/>
              <a:t>Titelmasterformat durch Klicken bearbeiten</a:t>
            </a:r>
            <a:endParaRPr lang="en-US" dirty="0"/>
          </a:p>
        </p:txBody>
      </p:sp>
      <p:sp>
        <p:nvSpPr>
          <p:cNvPr id="3" name="Content Placeholder 2"/>
          <p:cNvSpPr>
            <a:spLocks noGrp="1"/>
          </p:cNvSpPr>
          <p:nvPr>
            <p:ph idx="1"/>
          </p:nvPr>
        </p:nvSpPr>
        <p:spPr>
          <a:xfrm>
            <a:off x="251520" y="1196752"/>
            <a:ext cx="8206680" cy="4975448"/>
          </a:xfrm>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9" name="Slide Number Placeholder 8"/>
          <p:cNvSpPr>
            <a:spLocks noGrp="1"/>
          </p:cNvSpPr>
          <p:nvPr>
            <p:ph type="sldNum" sz="quarter" idx="12"/>
          </p:nvPr>
        </p:nvSpPr>
        <p:spPr/>
        <p:txBody>
          <a:bodyPr/>
          <a:lstStyle/>
          <a:p>
            <a:endParaRPr lang="de-DE" dirty="0"/>
          </a:p>
        </p:txBody>
      </p:sp>
    </p:spTree>
    <p:extLst>
      <p:ext uri="{BB962C8B-B14F-4D97-AF65-F5344CB8AC3E}">
        <p14:creationId xmlns:p14="http://schemas.microsoft.com/office/powerpoint/2010/main" val="2172075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b">
            <a:normAutofit/>
          </a:bodyPr>
          <a:lstStyle>
            <a:lvl1pPr>
              <a:lnSpc>
                <a:spcPct val="85000"/>
              </a:lnSpc>
              <a:defRPr sz="4000" b="1"/>
            </a:lvl1pPr>
          </a:lstStyle>
          <a:p>
            <a:r>
              <a:rPr lang="de-DE" dirty="0" smtClean="0"/>
              <a:t>Titelmasterformat durch Klicken bearbeiten</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a:xfrm>
            <a:off x="6445251" y="6272785"/>
            <a:ext cx="1983232" cy="365125"/>
          </a:xfrm>
          <a:prstGeom prst="rect">
            <a:avLst/>
          </a:prstGeom>
        </p:spPr>
        <p:txBody>
          <a:bodyPr/>
          <a:lstStyle>
            <a:lvl1pPr>
              <a:defRPr>
                <a:solidFill>
                  <a:schemeClr val="accent1">
                    <a:lumMod val="50000"/>
                  </a:schemeClr>
                </a:solidFill>
              </a:defRPr>
            </a:lvl1pPr>
          </a:lstStyle>
          <a:p>
            <a:fld id="{F02A4830-38C2-46BB-81FE-D384BB64B777}" type="datetimeFigureOut">
              <a:rPr lang="de-DE" smtClean="0"/>
              <a:t>29.06.2024</a:t>
            </a:fld>
            <a:endParaRPr lang="de-DE"/>
          </a:p>
        </p:txBody>
      </p:sp>
      <p:sp>
        <p:nvSpPr>
          <p:cNvPr id="5" name="Footer Placeholder 4"/>
          <p:cNvSpPr>
            <a:spLocks noGrp="1"/>
          </p:cNvSpPr>
          <p:nvPr>
            <p:ph type="ftr" sz="quarter" idx="11"/>
          </p:nvPr>
        </p:nvSpPr>
        <p:spPr>
          <a:xfrm>
            <a:off x="1623376" y="6282268"/>
            <a:ext cx="4745736" cy="365125"/>
          </a:xfrm>
          <a:prstGeom prst="rect">
            <a:avLst/>
          </a:prstGeom>
        </p:spPr>
        <p:txBody>
          <a:bodyPr/>
          <a:lstStyle>
            <a:lvl1pPr>
              <a:defRPr>
                <a:solidFill>
                  <a:schemeClr val="accent1">
                    <a:lumMod val="50000"/>
                  </a:schemeClr>
                </a:solidFill>
              </a:defRPr>
            </a:lvl1pPr>
          </a:lstStyle>
          <a:p>
            <a:endParaRPr lang="de-DE"/>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B9F323D3-29DA-4827-B56A-74DB35EDC927}" type="slidenum">
              <a:rPr lang="de-DE" smtClean="0"/>
              <a:t>‹Nr.›</a:t>
            </a:fld>
            <a:endParaRPr lang="de-DE"/>
          </a:p>
        </p:txBody>
      </p:sp>
    </p:spTree>
    <p:extLst>
      <p:ext uri="{BB962C8B-B14F-4D97-AF65-F5344CB8AC3E}">
        <p14:creationId xmlns:p14="http://schemas.microsoft.com/office/powerpoint/2010/main" val="32650314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a:xfrm>
            <a:off x="5992368" y="6272785"/>
            <a:ext cx="2455164" cy="365125"/>
          </a:xfrm>
          <a:prstGeom prst="rect">
            <a:avLst/>
          </a:prstGeom>
        </p:spPr>
        <p:txBody>
          <a:bodyPr/>
          <a:lstStyle/>
          <a:p>
            <a:fld id="{F02A4830-38C2-46BB-81FE-D384BB64B777}" type="datetimeFigureOut">
              <a:rPr lang="de-DE" smtClean="0"/>
              <a:t>29.06.2024</a:t>
            </a:fld>
            <a:endParaRPr lang="de-DE"/>
          </a:p>
        </p:txBody>
      </p:sp>
      <p:sp>
        <p:nvSpPr>
          <p:cNvPr id="6" name="Footer Placeholder 5"/>
          <p:cNvSpPr>
            <a:spLocks noGrp="1"/>
          </p:cNvSpPr>
          <p:nvPr>
            <p:ph type="ftr" sz="quarter" idx="11"/>
          </p:nvPr>
        </p:nvSpPr>
        <p:spPr>
          <a:xfrm>
            <a:off x="685800" y="6272785"/>
            <a:ext cx="4745736" cy="365125"/>
          </a:xfrm>
          <a:prstGeom prst="rect">
            <a:avLst/>
          </a:prstGeom>
        </p:spPr>
        <p:txBody>
          <a:bodyPr/>
          <a:lstStyle/>
          <a:p>
            <a:endParaRPr lang="de-DE"/>
          </a:p>
        </p:txBody>
      </p:sp>
      <p:sp>
        <p:nvSpPr>
          <p:cNvPr id="7" name="Slide Number Placeholder 6"/>
          <p:cNvSpPr>
            <a:spLocks noGrp="1"/>
          </p:cNvSpPr>
          <p:nvPr>
            <p:ph type="sldNum" sz="quarter" idx="12"/>
          </p:nvPr>
        </p:nvSpPr>
        <p:spPr/>
        <p:txBody>
          <a:bodyPr/>
          <a:lstStyle/>
          <a:p>
            <a:fld id="{B9F323D3-29DA-4827-B56A-74DB35EDC927}" type="slidenum">
              <a:rPr lang="de-DE" smtClean="0"/>
              <a:t>‹Nr.›</a:t>
            </a:fld>
            <a:endParaRPr lang="de-DE"/>
          </a:p>
        </p:txBody>
      </p:sp>
    </p:spTree>
    <p:extLst>
      <p:ext uri="{BB962C8B-B14F-4D97-AF65-F5344CB8AC3E}">
        <p14:creationId xmlns:p14="http://schemas.microsoft.com/office/powerpoint/2010/main" val="34883755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a:xfrm>
            <a:off x="5992368" y="6272785"/>
            <a:ext cx="2455164" cy="365125"/>
          </a:xfrm>
          <a:prstGeom prst="rect">
            <a:avLst/>
          </a:prstGeom>
        </p:spPr>
        <p:txBody>
          <a:bodyPr/>
          <a:lstStyle/>
          <a:p>
            <a:fld id="{F02A4830-38C2-46BB-81FE-D384BB64B777}" type="datetimeFigureOut">
              <a:rPr lang="de-DE" smtClean="0"/>
              <a:t>29.06.2024</a:t>
            </a:fld>
            <a:endParaRPr lang="de-DE"/>
          </a:p>
        </p:txBody>
      </p:sp>
      <p:sp>
        <p:nvSpPr>
          <p:cNvPr id="8" name="Footer Placeholder 7"/>
          <p:cNvSpPr>
            <a:spLocks noGrp="1"/>
          </p:cNvSpPr>
          <p:nvPr>
            <p:ph type="ftr" sz="quarter" idx="11"/>
          </p:nvPr>
        </p:nvSpPr>
        <p:spPr>
          <a:xfrm>
            <a:off x="685800" y="6272785"/>
            <a:ext cx="4745736" cy="365125"/>
          </a:xfrm>
          <a:prstGeom prst="rect">
            <a:avLst/>
          </a:prstGeom>
        </p:spPr>
        <p:txBody>
          <a:bodyPr/>
          <a:lstStyle/>
          <a:p>
            <a:endParaRPr lang="de-DE"/>
          </a:p>
        </p:txBody>
      </p:sp>
      <p:sp>
        <p:nvSpPr>
          <p:cNvPr id="9" name="Slide Number Placeholder 8"/>
          <p:cNvSpPr>
            <a:spLocks noGrp="1"/>
          </p:cNvSpPr>
          <p:nvPr>
            <p:ph type="sldNum" sz="quarter" idx="12"/>
          </p:nvPr>
        </p:nvSpPr>
        <p:spPr/>
        <p:txBody>
          <a:bodyPr/>
          <a:lstStyle/>
          <a:p>
            <a:fld id="{B9F323D3-29DA-4827-B56A-74DB35EDC927}" type="slidenum">
              <a:rPr lang="de-DE" smtClean="0"/>
              <a:t>‹Nr.›</a:t>
            </a:fld>
            <a:endParaRPr lang="de-DE"/>
          </a:p>
        </p:txBody>
      </p:sp>
    </p:spTree>
    <p:extLst>
      <p:ext uri="{BB962C8B-B14F-4D97-AF65-F5344CB8AC3E}">
        <p14:creationId xmlns:p14="http://schemas.microsoft.com/office/powerpoint/2010/main" val="21839273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a:xfrm>
            <a:off x="5992368" y="6272785"/>
            <a:ext cx="2455164" cy="365125"/>
          </a:xfrm>
          <a:prstGeom prst="rect">
            <a:avLst/>
          </a:prstGeom>
        </p:spPr>
        <p:txBody>
          <a:bodyPr/>
          <a:lstStyle>
            <a:lvl1pPr>
              <a:defRPr>
                <a:solidFill>
                  <a:schemeClr val="accent1">
                    <a:lumMod val="50000"/>
                  </a:schemeClr>
                </a:solidFill>
              </a:defRPr>
            </a:lvl1pPr>
          </a:lstStyle>
          <a:p>
            <a:fld id="{F02A4830-38C2-46BB-81FE-D384BB64B777}" type="datetimeFigureOut">
              <a:rPr lang="de-DE" smtClean="0"/>
              <a:t>29.06.2024</a:t>
            </a:fld>
            <a:endParaRPr lang="de-DE"/>
          </a:p>
        </p:txBody>
      </p:sp>
      <p:sp>
        <p:nvSpPr>
          <p:cNvPr id="4" name="Footer Placeholder 3"/>
          <p:cNvSpPr>
            <a:spLocks noGrp="1"/>
          </p:cNvSpPr>
          <p:nvPr>
            <p:ph type="ftr" sz="quarter" idx="11"/>
          </p:nvPr>
        </p:nvSpPr>
        <p:spPr>
          <a:xfrm>
            <a:off x="685800" y="6272785"/>
            <a:ext cx="4745736" cy="365125"/>
          </a:xfrm>
          <a:prstGeom prst="rect">
            <a:avLst/>
          </a:prstGeom>
        </p:spPr>
        <p:txBody>
          <a:bodyPr/>
          <a:lstStyle>
            <a:lvl1pPr>
              <a:defRPr>
                <a:solidFill>
                  <a:schemeClr val="accent1">
                    <a:lumMod val="50000"/>
                  </a:schemeClr>
                </a:solidFill>
              </a:defRPr>
            </a:lvl1pPr>
          </a:lstStyle>
          <a:p>
            <a:endParaRPr lang="de-DE"/>
          </a:p>
        </p:txBody>
      </p:sp>
      <p:sp>
        <p:nvSpPr>
          <p:cNvPr id="5" name="Slide Number Placeholder 4"/>
          <p:cNvSpPr>
            <a:spLocks noGrp="1"/>
          </p:cNvSpPr>
          <p:nvPr>
            <p:ph type="sldNum" sz="quarter" idx="12"/>
          </p:nvPr>
        </p:nvSpPr>
        <p:spPr/>
        <p:txBody>
          <a:bodyPr/>
          <a:lstStyle/>
          <a:p>
            <a:fld id="{B9F323D3-29DA-4827-B56A-74DB35EDC927}" type="slidenum">
              <a:rPr lang="de-DE" smtClean="0"/>
              <a:t>‹Nr.›</a:t>
            </a:fld>
            <a:endParaRPr lang="de-DE"/>
          </a:p>
        </p:txBody>
      </p:sp>
    </p:spTree>
    <p:extLst>
      <p:ext uri="{BB962C8B-B14F-4D97-AF65-F5344CB8AC3E}">
        <p14:creationId xmlns:p14="http://schemas.microsoft.com/office/powerpoint/2010/main" val="125385353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2368" y="6272785"/>
            <a:ext cx="2455164" cy="365125"/>
          </a:xfrm>
          <a:prstGeom prst="rect">
            <a:avLst/>
          </a:prstGeom>
        </p:spPr>
        <p:txBody>
          <a:bodyPr/>
          <a:lstStyle/>
          <a:p>
            <a:fld id="{F02A4830-38C2-46BB-81FE-D384BB64B777}" type="datetimeFigureOut">
              <a:rPr lang="de-DE" smtClean="0"/>
              <a:t>29.06.2024</a:t>
            </a:fld>
            <a:endParaRPr lang="de-DE"/>
          </a:p>
        </p:txBody>
      </p:sp>
      <p:sp>
        <p:nvSpPr>
          <p:cNvPr id="3" name="Footer Placeholder 2"/>
          <p:cNvSpPr>
            <a:spLocks noGrp="1"/>
          </p:cNvSpPr>
          <p:nvPr>
            <p:ph type="ftr" sz="quarter" idx="11"/>
          </p:nvPr>
        </p:nvSpPr>
        <p:spPr>
          <a:xfrm>
            <a:off x="685800" y="6272785"/>
            <a:ext cx="4745736" cy="365125"/>
          </a:xfrm>
          <a:prstGeom prst="rect">
            <a:avLst/>
          </a:prstGeom>
        </p:spPr>
        <p:txBody>
          <a:bodyPr/>
          <a:lstStyle/>
          <a:p>
            <a:endParaRPr lang="de-DE"/>
          </a:p>
        </p:txBody>
      </p:sp>
      <p:sp>
        <p:nvSpPr>
          <p:cNvPr id="4" name="Slide Number Placeholder 3"/>
          <p:cNvSpPr>
            <a:spLocks noGrp="1"/>
          </p:cNvSpPr>
          <p:nvPr>
            <p:ph type="sldNum" sz="quarter" idx="12"/>
          </p:nvPr>
        </p:nvSpPr>
        <p:spPr/>
        <p:txBody>
          <a:bodyPr/>
          <a:lstStyle/>
          <a:p>
            <a:fld id="{B9F323D3-29DA-4827-B56A-74DB35EDC927}" type="slidenum">
              <a:rPr lang="de-DE" smtClean="0"/>
              <a:t>‹Nr.›</a:t>
            </a:fld>
            <a:endParaRPr lang="de-DE"/>
          </a:p>
        </p:txBody>
      </p:sp>
    </p:spTree>
    <p:extLst>
      <p:ext uri="{BB962C8B-B14F-4D97-AF65-F5344CB8AC3E}">
        <p14:creationId xmlns:p14="http://schemas.microsoft.com/office/powerpoint/2010/main" val="35981488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de-DE" smtClean="0"/>
              <a:t>Titelmasterformat durch Klicken bearbeiten</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a:xfrm>
            <a:off x="5992368" y="6272785"/>
            <a:ext cx="2455164" cy="365125"/>
          </a:xfrm>
          <a:prstGeom prst="rect">
            <a:avLst/>
          </a:prstGeom>
        </p:spPr>
        <p:txBody>
          <a:bodyPr/>
          <a:lstStyle/>
          <a:p>
            <a:fld id="{F02A4830-38C2-46BB-81FE-D384BB64B777}" type="datetimeFigureOut">
              <a:rPr lang="de-DE" smtClean="0"/>
              <a:t>29.06.2024</a:t>
            </a:fld>
            <a:endParaRPr lang="de-DE"/>
          </a:p>
        </p:txBody>
      </p:sp>
      <p:sp>
        <p:nvSpPr>
          <p:cNvPr id="10" name="Footer Placeholder 9"/>
          <p:cNvSpPr>
            <a:spLocks noGrp="1"/>
          </p:cNvSpPr>
          <p:nvPr>
            <p:ph type="ftr" sz="quarter" idx="11"/>
          </p:nvPr>
        </p:nvSpPr>
        <p:spPr>
          <a:xfrm>
            <a:off x="685800" y="6272785"/>
            <a:ext cx="4745736" cy="365125"/>
          </a:xfrm>
          <a:prstGeom prst="rect">
            <a:avLst/>
          </a:prstGeom>
        </p:spPr>
        <p:txBody>
          <a:bodyPr/>
          <a:lstStyle/>
          <a:p>
            <a:endParaRPr lang="de-DE"/>
          </a:p>
        </p:txBody>
      </p:sp>
      <p:sp>
        <p:nvSpPr>
          <p:cNvPr id="11" name="Slide Number Placeholder 10"/>
          <p:cNvSpPr>
            <a:spLocks noGrp="1"/>
          </p:cNvSpPr>
          <p:nvPr>
            <p:ph type="sldNum" sz="quarter" idx="12"/>
          </p:nvPr>
        </p:nvSpPr>
        <p:spPr/>
        <p:txBody>
          <a:bodyPr/>
          <a:lstStyle/>
          <a:p>
            <a:fld id="{B9F323D3-29DA-4827-B56A-74DB35EDC927}" type="slidenum">
              <a:rPr lang="de-DE" smtClean="0"/>
              <a:t>‹Nr.›</a:t>
            </a:fld>
            <a:endParaRPr lang="de-DE"/>
          </a:p>
        </p:txBody>
      </p:sp>
    </p:spTree>
    <p:extLst>
      <p:ext uri="{BB962C8B-B14F-4D97-AF65-F5344CB8AC3E}">
        <p14:creationId xmlns:p14="http://schemas.microsoft.com/office/powerpoint/2010/main" val="346898263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a:xfrm>
            <a:off x="5992368" y="6272785"/>
            <a:ext cx="2455164" cy="365125"/>
          </a:xfrm>
          <a:prstGeom prst="rect">
            <a:avLst/>
          </a:prstGeom>
        </p:spPr>
        <p:txBody>
          <a:bodyPr/>
          <a:lstStyle/>
          <a:p>
            <a:fld id="{F02A4830-38C2-46BB-81FE-D384BB64B777}" type="datetimeFigureOut">
              <a:rPr lang="de-DE" smtClean="0"/>
              <a:t>29.06.2024</a:t>
            </a:fld>
            <a:endParaRPr lang="de-DE"/>
          </a:p>
        </p:txBody>
      </p:sp>
      <p:sp>
        <p:nvSpPr>
          <p:cNvPr id="10" name="Slide Number Placeholder 9"/>
          <p:cNvSpPr>
            <a:spLocks noGrp="1"/>
          </p:cNvSpPr>
          <p:nvPr>
            <p:ph type="sldNum" sz="quarter" idx="12"/>
          </p:nvPr>
        </p:nvSpPr>
        <p:spPr/>
        <p:txBody>
          <a:bodyPr/>
          <a:lstStyle/>
          <a:p>
            <a:fld id="{B9F323D3-29DA-4827-B56A-74DB35EDC927}" type="slidenum">
              <a:rPr lang="de-DE" smtClean="0"/>
              <a:t>‹Nr.›</a:t>
            </a:fld>
            <a:endParaRPr lang="de-DE"/>
          </a:p>
        </p:txBody>
      </p:sp>
    </p:spTree>
    <p:extLst>
      <p:ext uri="{BB962C8B-B14F-4D97-AF65-F5344CB8AC3E}">
        <p14:creationId xmlns:p14="http://schemas.microsoft.com/office/powerpoint/2010/main" val="246140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323528" y="484632"/>
            <a:ext cx="8134672" cy="1216176"/>
          </a:xfrm>
          <a:prstGeom prst="rect">
            <a:avLst/>
          </a:prstGeom>
        </p:spPr>
        <p:txBody>
          <a:bodyPr vert="horz" lIns="91440" tIns="45720" rIns="91440" bIns="45720" rtlCol="0" anchor="ctr">
            <a:normAutofit/>
          </a:bodyPr>
          <a:lstStyle/>
          <a:p>
            <a:r>
              <a:rPr lang="de-DE" dirty="0" smtClean="0"/>
              <a:t>Titelmasterformat durch Klicken bearbeiten</a:t>
            </a:r>
            <a:endParaRPr lang="en-US" dirty="0"/>
          </a:p>
        </p:txBody>
      </p:sp>
      <p:sp>
        <p:nvSpPr>
          <p:cNvPr id="3" name="Text Placeholder 2"/>
          <p:cNvSpPr>
            <a:spLocks noGrp="1"/>
          </p:cNvSpPr>
          <p:nvPr>
            <p:ph type="body" idx="1"/>
          </p:nvPr>
        </p:nvSpPr>
        <p:spPr>
          <a:xfrm>
            <a:off x="323528" y="1772816"/>
            <a:ext cx="8134672" cy="4399384"/>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B9F323D3-29DA-4827-B56A-74DB35EDC927}" type="slidenum">
              <a:rPr lang="de-DE" smtClean="0"/>
              <a:t>‹Nr.›</a:t>
            </a:fld>
            <a:endParaRPr lang="de-DE" dirty="0"/>
          </a:p>
        </p:txBody>
      </p:sp>
    </p:spTree>
    <p:extLst>
      <p:ext uri="{BB962C8B-B14F-4D97-AF65-F5344CB8AC3E}">
        <p14:creationId xmlns:p14="http://schemas.microsoft.com/office/powerpoint/2010/main" val="4206075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36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4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jpg"/><Relationship Id="rId4" Type="http://schemas.microsoft.com/office/2007/relationships/hdphoto" Target="../media/hdphoto3.wdp"/></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repository.ubn.ru.nl/bitstream/handle/2066/232023/232023.pdf?sequence=1" TargetMode="External"/><Relationship Id="rId2" Type="http://schemas.openxmlformats.org/officeDocument/2006/relationships/hyperlink" Target="http://www.socresonline.org.uk/21/12/14.html" TargetMode="External"/><Relationship Id="rId1" Type="http://schemas.openxmlformats.org/officeDocument/2006/relationships/slideLayout" Target="../slideLayouts/slideLayout2.xml"/><Relationship Id="rId5" Type="http://schemas.openxmlformats.org/officeDocument/2006/relationships/hyperlink" Target="http://www.socresonline.org.uk/21/2/15.html" TargetMode="External"/><Relationship Id="rId4" Type="http://schemas.openxmlformats.org/officeDocument/2006/relationships/hyperlink" Target="http://dx.doi.org/10.17169/fqs-23.1.3715"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nbn-resolving.de/urn:nbn:de:0114-fqs15019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sz="3200" dirty="0"/>
              <a:t>Qualitative - </a:t>
            </a:r>
            <a:r>
              <a:rPr lang="en-US" sz="3200" dirty="0" smtClean="0"/>
              <a:t>Structural </a:t>
            </a:r>
            <a:r>
              <a:rPr lang="en-US" sz="3200" dirty="0"/>
              <a:t>– </a:t>
            </a:r>
            <a:r>
              <a:rPr lang="en-US" sz="3200" dirty="0" smtClean="0"/>
              <a:t>Analytical: </a:t>
            </a:r>
            <a:r>
              <a:rPr lang="en-US" sz="3200" dirty="0"/>
              <a:t>Reflections on the methodological foundation of Qualitative Structural Analysis (QSA</a:t>
            </a:r>
            <a:r>
              <a:rPr lang="en-US" sz="3200" dirty="0" smtClean="0"/>
              <a:t>)</a:t>
            </a:r>
            <a:br>
              <a:rPr lang="en-US" sz="3200" dirty="0" smtClean="0"/>
            </a:br>
            <a:endParaRPr lang="de-DE" sz="3200" dirty="0"/>
          </a:p>
        </p:txBody>
      </p:sp>
      <p:sp>
        <p:nvSpPr>
          <p:cNvPr id="3" name="Untertitel 2"/>
          <p:cNvSpPr>
            <a:spLocks noGrp="1"/>
          </p:cNvSpPr>
          <p:nvPr>
            <p:ph type="subTitle" idx="1"/>
          </p:nvPr>
        </p:nvSpPr>
        <p:spPr>
          <a:xfrm>
            <a:off x="802386" y="4869160"/>
            <a:ext cx="5918454" cy="1440160"/>
          </a:xfrm>
        </p:spPr>
        <p:txBody>
          <a:bodyPr>
            <a:normAutofit fontScale="92500" lnSpcReduction="20000"/>
          </a:bodyPr>
          <a:lstStyle/>
          <a:p>
            <a:pPr>
              <a:lnSpc>
                <a:spcPct val="110000"/>
              </a:lnSpc>
            </a:pPr>
            <a:r>
              <a:rPr lang="de-DE" dirty="0" smtClean="0"/>
              <a:t>Luisa Peters (FU Berlin)</a:t>
            </a:r>
          </a:p>
          <a:p>
            <a:pPr>
              <a:lnSpc>
                <a:spcPct val="110000"/>
              </a:lnSpc>
            </a:pPr>
            <a:r>
              <a:rPr lang="de-DE" dirty="0" smtClean="0"/>
              <a:t>Alice Altissimo (TU Braunschweig)</a:t>
            </a:r>
          </a:p>
          <a:p>
            <a:pPr>
              <a:lnSpc>
                <a:spcPct val="110000"/>
              </a:lnSpc>
            </a:pPr>
            <a:r>
              <a:rPr lang="de-DE" dirty="0" smtClean="0"/>
              <a:t>Andreas Herz (DJI München)</a:t>
            </a:r>
          </a:p>
          <a:p>
            <a:r>
              <a:rPr lang="de-DE" dirty="0"/>
              <a:t>Sunbelt </a:t>
            </a:r>
            <a:r>
              <a:rPr lang="de-DE" dirty="0" smtClean="0"/>
              <a:t>Edinburgh 2024, </a:t>
            </a:r>
            <a:r>
              <a:rPr lang="de-DE" dirty="0"/>
              <a:t>June </a:t>
            </a:r>
            <a:r>
              <a:rPr lang="de-DE" dirty="0" smtClean="0"/>
              <a:t>29th</a:t>
            </a:r>
            <a:endParaRPr lang="de-DE" dirty="0"/>
          </a:p>
        </p:txBody>
      </p:sp>
    </p:spTree>
    <p:extLst>
      <p:ext uri="{BB962C8B-B14F-4D97-AF65-F5344CB8AC3E}">
        <p14:creationId xmlns:p14="http://schemas.microsoft.com/office/powerpoint/2010/main" val="2523024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7975" y="274638"/>
            <a:ext cx="8585200" cy="1143000"/>
          </a:xfrm>
        </p:spPr>
        <p:txBody>
          <a:bodyPr rtlCol="0">
            <a:normAutofit/>
          </a:bodyPr>
          <a:lstStyle/>
          <a:p>
            <a:pPr fontAlgn="auto">
              <a:spcAft>
                <a:spcPts val="0"/>
              </a:spcAft>
              <a:defRPr/>
            </a:pPr>
            <a:r>
              <a:rPr lang="de-DE" dirty="0" err="1"/>
              <a:t>Example</a:t>
            </a:r>
            <a:r>
              <a:rPr lang="de-DE" dirty="0"/>
              <a:t> </a:t>
            </a:r>
            <a:r>
              <a:rPr lang="de-DE" dirty="0" err="1"/>
              <a:t>of</a:t>
            </a:r>
            <a:r>
              <a:rPr lang="de-DE" dirty="0"/>
              <a:t> </a:t>
            </a:r>
            <a:r>
              <a:rPr lang="de-DE" dirty="0" err="1"/>
              <a:t>being</a:t>
            </a:r>
            <a:r>
              <a:rPr lang="de-DE" dirty="0"/>
              <a:t> </a:t>
            </a:r>
            <a:r>
              <a:rPr lang="de-DE" dirty="0" err="1"/>
              <a:t>sensitized</a:t>
            </a:r>
            <a:r>
              <a:rPr lang="de-DE" dirty="0"/>
              <a:t> </a:t>
            </a:r>
            <a:r>
              <a:rPr lang="de-DE" dirty="0" smtClean="0"/>
              <a:t>(2)</a:t>
            </a:r>
            <a:endParaRPr lang="de-DE" dirty="0">
              <a:ea typeface="+mj-ea"/>
              <a:cs typeface="+mj-cs"/>
            </a:endParaRPr>
          </a:p>
        </p:txBody>
      </p:sp>
      <p:sp>
        <p:nvSpPr>
          <p:cNvPr id="33794" name="Inhaltsplatzhalter 2"/>
          <p:cNvSpPr>
            <a:spLocks noGrp="1"/>
          </p:cNvSpPr>
          <p:nvPr>
            <p:ph idx="1"/>
          </p:nvPr>
        </p:nvSpPr>
        <p:spPr>
          <a:xfrm>
            <a:off x="307975" y="1600200"/>
            <a:ext cx="8585200" cy="4492625"/>
          </a:xfrm>
        </p:spPr>
        <p:txBody>
          <a:bodyPr/>
          <a:lstStyle/>
          <a:p>
            <a:pPr marL="0" indent="0">
              <a:buNone/>
            </a:pPr>
            <a:r>
              <a:rPr lang="en-US" dirty="0" smtClean="0">
                <a:latin typeface="Calibri" charset="0"/>
              </a:rPr>
              <a:t>E.g. in analysis/ coding: </a:t>
            </a:r>
            <a:r>
              <a:rPr lang="de-DE" dirty="0" err="1" smtClean="0"/>
              <a:t>Translating</a:t>
            </a:r>
            <a:r>
              <a:rPr lang="de-DE" dirty="0" smtClean="0"/>
              <a:t> </a:t>
            </a:r>
            <a:r>
              <a:rPr lang="de-DE" dirty="0" err="1" smtClean="0"/>
              <a:t>concept</a:t>
            </a:r>
            <a:r>
              <a:rPr lang="de-DE" dirty="0" smtClean="0"/>
              <a:t> </a:t>
            </a:r>
            <a:r>
              <a:rPr lang="de-DE" dirty="0" err="1" smtClean="0"/>
              <a:t>of</a:t>
            </a:r>
            <a:r>
              <a:rPr lang="de-DE" dirty="0" smtClean="0"/>
              <a:t> </a:t>
            </a:r>
            <a:r>
              <a:rPr lang="de-DE" dirty="0" err="1" smtClean="0"/>
              <a:t>brokerage</a:t>
            </a:r>
            <a:r>
              <a:rPr lang="de-DE" dirty="0" smtClean="0"/>
              <a:t> </a:t>
            </a:r>
            <a:r>
              <a:rPr lang="de-DE" dirty="0" err="1" smtClean="0"/>
              <a:t>to</a:t>
            </a:r>
            <a:r>
              <a:rPr lang="de-DE" dirty="0" smtClean="0"/>
              <a:t> </a:t>
            </a:r>
            <a:r>
              <a:rPr lang="de-DE" dirty="0" err="1"/>
              <a:t>structure-focused</a:t>
            </a:r>
            <a:r>
              <a:rPr lang="de-DE" dirty="0"/>
              <a:t> </a:t>
            </a:r>
            <a:r>
              <a:rPr lang="de-DE" dirty="0" err="1" smtClean="0"/>
              <a:t>questions</a:t>
            </a:r>
            <a:r>
              <a:rPr lang="de-DE" dirty="0" smtClean="0"/>
              <a:t> … (Herz et al. 2015)</a:t>
            </a:r>
            <a:endParaRPr lang="de-DE" dirty="0">
              <a:latin typeface="Calibri" charset="0"/>
            </a:endParaRPr>
          </a:p>
          <a:p>
            <a:endParaRPr lang="en-US" dirty="0" smtClean="0">
              <a:latin typeface="Calibri" charset="0"/>
            </a:endParaRPr>
          </a:p>
          <a:p>
            <a:pPr lvl="1"/>
            <a:r>
              <a:rPr lang="en-US" dirty="0" smtClean="0">
                <a:latin typeface="Calibri" charset="0"/>
              </a:rPr>
              <a:t>How do actors </a:t>
            </a:r>
            <a:r>
              <a:rPr lang="en-US" dirty="0">
                <a:latin typeface="Calibri" charset="0"/>
              </a:rPr>
              <a:t>connect isolated network segments or bridge so-called "structural holes</a:t>
            </a:r>
            <a:r>
              <a:rPr lang="en-US" dirty="0" smtClean="0">
                <a:latin typeface="Calibri" charset="0"/>
              </a:rPr>
              <a:t>"?</a:t>
            </a:r>
          </a:p>
          <a:p>
            <a:pPr lvl="1"/>
            <a:r>
              <a:rPr lang="en-US" dirty="0" smtClean="0">
                <a:latin typeface="Calibri" charset="0"/>
              </a:rPr>
              <a:t>How do </a:t>
            </a:r>
            <a:r>
              <a:rPr lang="en-US" dirty="0">
                <a:latin typeface="Calibri" charset="0"/>
              </a:rPr>
              <a:t>actors connect to other actors who would otherwise be unconnected? </a:t>
            </a:r>
            <a:endParaRPr lang="en-US" dirty="0" smtClean="0">
              <a:latin typeface="Calibri" charset="0"/>
            </a:endParaRPr>
          </a:p>
          <a:p>
            <a:pPr lvl="1"/>
            <a:endParaRPr lang="en-US" dirty="0">
              <a:latin typeface="Calibri" charset="0"/>
            </a:endParaRPr>
          </a:p>
          <a:p>
            <a:pPr lvl="1"/>
            <a:endParaRPr lang="en-US" dirty="0" smtClean="0">
              <a:latin typeface="Calibri" charset="0"/>
            </a:endParaRPr>
          </a:p>
          <a:p>
            <a:endParaRPr lang="en-US" dirty="0">
              <a:latin typeface="Calibri" charset="0"/>
            </a:endParaRPr>
          </a:p>
          <a:p>
            <a:endParaRPr lang="en-US" dirty="0">
              <a:latin typeface="Calibri" charset="0"/>
            </a:endParaRPr>
          </a:p>
        </p:txBody>
      </p:sp>
      <p:sp>
        <p:nvSpPr>
          <p:cNvPr id="3" name="Rechteck 2"/>
          <p:cNvSpPr/>
          <p:nvPr/>
        </p:nvSpPr>
        <p:spPr>
          <a:xfrm>
            <a:off x="611560" y="4869160"/>
            <a:ext cx="7848872" cy="1569660"/>
          </a:xfrm>
          <a:prstGeom prst="rect">
            <a:avLst/>
          </a:prstGeom>
        </p:spPr>
        <p:txBody>
          <a:bodyPr wrap="square">
            <a:spAutoFit/>
          </a:bodyPr>
          <a:lstStyle/>
          <a:p>
            <a:pPr marL="0" indent="0" algn="ctr">
              <a:buNone/>
            </a:pPr>
            <a:r>
              <a:rPr lang="de-DE" sz="2400" b="1" dirty="0"/>
              <a:t>QSA </a:t>
            </a:r>
            <a:r>
              <a:rPr lang="de-DE" sz="2400" b="1" dirty="0" err="1" smtClean="0"/>
              <a:t>is</a:t>
            </a:r>
            <a:r>
              <a:rPr lang="de-DE" sz="2400" b="1" dirty="0" smtClean="0"/>
              <a:t> </a:t>
            </a:r>
            <a:r>
              <a:rPr lang="de-DE" sz="2400" b="1" dirty="0" err="1" smtClean="0">
                <a:solidFill>
                  <a:srgbClr val="C00000"/>
                </a:solidFill>
              </a:rPr>
              <a:t>theoretically</a:t>
            </a:r>
            <a:r>
              <a:rPr lang="de-DE" sz="2400" b="1" dirty="0" smtClean="0">
                <a:solidFill>
                  <a:srgbClr val="C00000"/>
                </a:solidFill>
              </a:rPr>
              <a:t> </a:t>
            </a:r>
            <a:r>
              <a:rPr lang="de-DE" sz="2400" b="1" dirty="0" err="1" smtClean="0">
                <a:solidFill>
                  <a:srgbClr val="C00000"/>
                </a:solidFill>
              </a:rPr>
              <a:t>sensitized</a:t>
            </a:r>
            <a:r>
              <a:rPr lang="de-DE" sz="2400" b="1" dirty="0" smtClean="0">
                <a:solidFill>
                  <a:srgbClr val="C00000"/>
                </a:solidFill>
              </a:rPr>
              <a:t> </a:t>
            </a:r>
            <a:r>
              <a:rPr lang="de-DE" sz="2400" b="1" dirty="0" err="1" smtClean="0"/>
              <a:t>through</a:t>
            </a:r>
            <a:r>
              <a:rPr lang="de-DE" sz="2400" b="1" dirty="0" smtClean="0"/>
              <a:t> </a:t>
            </a:r>
            <a:r>
              <a:rPr lang="de-DE" sz="2400" b="1" dirty="0" err="1" smtClean="0"/>
              <a:t>concepts</a:t>
            </a:r>
            <a:r>
              <a:rPr lang="de-DE" sz="2400" b="1" dirty="0" smtClean="0"/>
              <a:t> </a:t>
            </a:r>
            <a:r>
              <a:rPr lang="de-DE" sz="2400" b="1" dirty="0" err="1" smtClean="0"/>
              <a:t>of</a:t>
            </a:r>
            <a:r>
              <a:rPr lang="de-DE" sz="2400" b="1" dirty="0" smtClean="0"/>
              <a:t> </a:t>
            </a:r>
            <a:r>
              <a:rPr lang="de-DE" sz="2400" b="1" dirty="0" err="1" smtClean="0"/>
              <a:t>structural</a:t>
            </a:r>
            <a:r>
              <a:rPr lang="de-DE" sz="2400" b="1" dirty="0" smtClean="0"/>
              <a:t> </a:t>
            </a:r>
            <a:r>
              <a:rPr lang="de-DE" sz="2400" b="1" dirty="0" err="1" smtClean="0"/>
              <a:t>analysis</a:t>
            </a:r>
            <a:endParaRPr lang="de-DE" sz="2400" b="1" dirty="0" smtClean="0"/>
          </a:p>
          <a:p>
            <a:pPr marL="0" indent="0" algn="ctr">
              <a:buNone/>
            </a:pPr>
            <a:endParaRPr lang="de-DE" sz="2400" b="1" dirty="0"/>
          </a:p>
          <a:p>
            <a:pPr marL="0" indent="0" algn="ctr">
              <a:buNone/>
            </a:pPr>
            <a:endParaRPr lang="de-DE" sz="2400" b="1" dirty="0"/>
          </a:p>
        </p:txBody>
      </p:sp>
    </p:spTree>
    <p:extLst>
      <p:ext uri="{BB962C8B-B14F-4D97-AF65-F5344CB8AC3E}">
        <p14:creationId xmlns:p14="http://schemas.microsoft.com/office/powerpoint/2010/main" val="3000288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 QS</a:t>
            </a:r>
            <a:r>
              <a:rPr lang="de-DE" dirty="0">
                <a:solidFill>
                  <a:srgbClr val="FF0000"/>
                </a:solidFill>
              </a:rPr>
              <a:t>A</a:t>
            </a:r>
            <a:r>
              <a:rPr lang="de-DE" dirty="0"/>
              <a:t>: </a:t>
            </a:r>
            <a:r>
              <a:rPr lang="de-DE" dirty="0" err="1">
                <a:solidFill>
                  <a:srgbClr val="FF0000"/>
                </a:solidFill>
              </a:rPr>
              <a:t>analytical</a:t>
            </a:r>
            <a:endParaRPr lang="de-DE" dirty="0">
              <a:solidFill>
                <a:srgbClr val="FF0000"/>
              </a:solidFill>
            </a:endParaRPr>
          </a:p>
        </p:txBody>
      </p:sp>
      <p:sp>
        <p:nvSpPr>
          <p:cNvPr id="3" name="Textplatzhalter 2"/>
          <p:cNvSpPr>
            <a:spLocks noGrp="1"/>
          </p:cNvSpPr>
          <p:nvPr>
            <p:ph type="body" idx="1"/>
          </p:nvPr>
        </p:nvSpPr>
        <p:spPr/>
        <p:txBody>
          <a:bodyPr/>
          <a:lstStyle/>
          <a:p>
            <a:endParaRPr lang="de-DE"/>
          </a:p>
        </p:txBody>
      </p:sp>
    </p:spTree>
    <p:extLst>
      <p:ext uri="{BB962C8B-B14F-4D97-AF65-F5344CB8AC3E}">
        <p14:creationId xmlns:p14="http://schemas.microsoft.com/office/powerpoint/2010/main" val="25303847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el 1"/>
          <p:cNvSpPr>
            <a:spLocks noGrp="1"/>
          </p:cNvSpPr>
          <p:nvPr>
            <p:ph type="title"/>
          </p:nvPr>
        </p:nvSpPr>
        <p:spPr>
          <a:xfrm>
            <a:off x="307975" y="274638"/>
            <a:ext cx="8585200" cy="1143000"/>
          </a:xfrm>
        </p:spPr>
        <p:txBody>
          <a:bodyPr/>
          <a:lstStyle/>
          <a:p>
            <a:r>
              <a:rPr lang="de-DE" dirty="0">
                <a:latin typeface="Calibri" charset="0"/>
              </a:rPr>
              <a:t> 3 </a:t>
            </a:r>
            <a:r>
              <a:rPr lang="de-DE" dirty="0"/>
              <a:t>QSA: </a:t>
            </a:r>
            <a:r>
              <a:rPr lang="de-DE" dirty="0" err="1"/>
              <a:t>analytical</a:t>
            </a:r>
            <a:endParaRPr lang="en-US" dirty="0">
              <a:latin typeface="Calibri" charset="0"/>
            </a:endParaRPr>
          </a:p>
        </p:txBody>
      </p:sp>
      <p:sp>
        <p:nvSpPr>
          <p:cNvPr id="3" name="Inhaltsplatzhalter 2"/>
          <p:cNvSpPr>
            <a:spLocks noGrp="1"/>
          </p:cNvSpPr>
          <p:nvPr>
            <p:ph idx="1"/>
          </p:nvPr>
        </p:nvSpPr>
        <p:spPr>
          <a:xfrm>
            <a:off x="307975" y="1600200"/>
            <a:ext cx="8585200" cy="4492625"/>
          </a:xfrm>
        </p:spPr>
        <p:txBody>
          <a:bodyPr rtlCol="0">
            <a:normAutofit/>
          </a:bodyPr>
          <a:lstStyle/>
          <a:p>
            <a:pPr marL="0" indent="0" fontAlgn="auto">
              <a:spcAft>
                <a:spcPts val="0"/>
              </a:spcAft>
              <a:buNone/>
              <a:defRPr/>
            </a:pPr>
            <a:r>
              <a:rPr lang="de-DE" dirty="0">
                <a:ea typeface="+mn-ea"/>
                <a:cs typeface="+mn-cs"/>
              </a:rPr>
              <a:t>Data </a:t>
            </a:r>
            <a:r>
              <a:rPr lang="de-DE" dirty="0" err="1">
                <a:ea typeface="+mn-ea"/>
                <a:cs typeface="+mn-cs"/>
              </a:rPr>
              <a:t>collection</a:t>
            </a:r>
            <a:r>
              <a:rPr lang="de-DE" dirty="0">
                <a:ea typeface="+mn-ea"/>
                <a:cs typeface="+mn-cs"/>
              </a:rPr>
              <a:t> and </a:t>
            </a:r>
            <a:r>
              <a:rPr lang="de-DE" dirty="0" err="1">
                <a:ea typeface="+mn-ea"/>
                <a:cs typeface="+mn-cs"/>
              </a:rPr>
              <a:t>analysis</a:t>
            </a:r>
            <a:r>
              <a:rPr lang="de-DE" dirty="0">
                <a:ea typeface="+mn-ea"/>
                <a:cs typeface="+mn-cs"/>
              </a:rPr>
              <a:t> </a:t>
            </a:r>
            <a:r>
              <a:rPr lang="de-DE" dirty="0" err="1"/>
              <a:t>follows</a:t>
            </a:r>
            <a:r>
              <a:rPr lang="de-DE" dirty="0"/>
              <a:t> the </a:t>
            </a:r>
            <a:r>
              <a:rPr lang="de-DE" dirty="0" err="1"/>
              <a:t>principles</a:t>
            </a:r>
            <a:r>
              <a:rPr lang="de-DE" dirty="0"/>
              <a:t> of Grounded Theory Methodology (GTM)</a:t>
            </a:r>
          </a:p>
          <a:p>
            <a:pPr marL="0" indent="0" fontAlgn="auto">
              <a:spcAft>
                <a:spcPts val="0"/>
              </a:spcAft>
              <a:buNone/>
              <a:defRPr/>
            </a:pPr>
            <a:endParaRPr lang="de-DE" dirty="0"/>
          </a:p>
          <a:p>
            <a:pPr marL="0" indent="0" fontAlgn="auto">
              <a:spcAft>
                <a:spcPts val="0"/>
              </a:spcAft>
              <a:buNone/>
              <a:defRPr/>
            </a:pPr>
            <a:endParaRPr lang="de-DE" dirty="0"/>
          </a:p>
          <a:p>
            <a:pPr marL="0" indent="0" fontAlgn="auto">
              <a:spcAft>
                <a:spcPts val="0"/>
              </a:spcAft>
              <a:buNone/>
              <a:defRPr/>
            </a:pPr>
            <a:r>
              <a:rPr lang="de-DE" dirty="0"/>
              <a:t> </a:t>
            </a:r>
          </a:p>
        </p:txBody>
      </p:sp>
      <p:graphicFrame>
        <p:nvGraphicFramePr>
          <p:cNvPr id="4" name="Diagramm 3">
            <a:extLst>
              <a:ext uri="{FF2B5EF4-FFF2-40B4-BE49-F238E27FC236}">
                <a16:creationId xmlns:a16="http://schemas.microsoft.com/office/drawing/2014/main" id="{E7C79816-F50F-435A-A763-4B6683175BEC}"/>
              </a:ext>
            </a:extLst>
          </p:cNvPr>
          <p:cNvGraphicFramePr/>
          <p:nvPr>
            <p:extLst/>
          </p:nvPr>
        </p:nvGraphicFramePr>
        <p:xfrm>
          <a:off x="435366" y="2326371"/>
          <a:ext cx="8330418" cy="3443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feld 6">
            <a:extLst>
              <a:ext uri="{FF2B5EF4-FFF2-40B4-BE49-F238E27FC236}">
                <a16:creationId xmlns:a16="http://schemas.microsoft.com/office/drawing/2014/main" id="{2767EF94-2B5A-4C5F-A5FD-39CCEF7BE137}"/>
              </a:ext>
            </a:extLst>
          </p:cNvPr>
          <p:cNvSpPr txBox="1"/>
          <p:nvPr/>
        </p:nvSpPr>
        <p:spPr>
          <a:xfrm>
            <a:off x="2123728" y="6040331"/>
            <a:ext cx="4572000" cy="646331"/>
          </a:xfrm>
          <a:prstGeom prst="rect">
            <a:avLst/>
          </a:prstGeom>
          <a:noFill/>
        </p:spPr>
        <p:txBody>
          <a:bodyPr wrap="square">
            <a:spAutoFit/>
          </a:bodyPr>
          <a:lstStyle/>
          <a:p>
            <a:pPr algn="ctr"/>
            <a:r>
              <a:rPr lang="en-US" dirty="0"/>
              <a:t>QSA </a:t>
            </a:r>
            <a:r>
              <a:rPr lang="de-DE" dirty="0" err="1"/>
              <a:t>aims</a:t>
            </a:r>
            <a:r>
              <a:rPr lang="de-DE" dirty="0"/>
              <a:t> on </a:t>
            </a:r>
            <a:r>
              <a:rPr lang="de-DE" dirty="0" err="1"/>
              <a:t>development</a:t>
            </a:r>
            <a:r>
              <a:rPr lang="de-DE" dirty="0"/>
              <a:t> of </a:t>
            </a:r>
            <a:r>
              <a:rPr lang="de-DE" dirty="0" err="1">
                <a:solidFill>
                  <a:srgbClr val="FF0000"/>
                </a:solidFill>
              </a:rPr>
              <a:t>structure-focused</a:t>
            </a:r>
            <a:r>
              <a:rPr lang="de-DE" dirty="0">
                <a:solidFill>
                  <a:srgbClr val="FF0000"/>
                </a:solidFill>
              </a:rPr>
              <a:t> </a:t>
            </a:r>
            <a:r>
              <a:rPr lang="de-DE" dirty="0" err="1">
                <a:solidFill>
                  <a:srgbClr val="FF0000"/>
                </a:solidFill>
              </a:rPr>
              <a:t>grounded</a:t>
            </a:r>
            <a:r>
              <a:rPr lang="de-DE" dirty="0">
                <a:solidFill>
                  <a:srgbClr val="FF0000"/>
                </a:solidFill>
              </a:rPr>
              <a:t> theory</a:t>
            </a:r>
          </a:p>
        </p:txBody>
      </p:sp>
    </p:spTree>
    <p:extLst>
      <p:ext uri="{BB962C8B-B14F-4D97-AF65-F5344CB8AC3E}">
        <p14:creationId xmlns:p14="http://schemas.microsoft.com/office/powerpoint/2010/main" val="28512605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5CEE22-1E42-4AAB-A195-624A6DF95A6F}"/>
              </a:ext>
            </a:extLst>
          </p:cNvPr>
          <p:cNvSpPr>
            <a:spLocks noGrp="1"/>
          </p:cNvSpPr>
          <p:nvPr>
            <p:ph type="title"/>
          </p:nvPr>
        </p:nvSpPr>
        <p:spPr/>
        <p:txBody>
          <a:bodyPr/>
          <a:lstStyle/>
          <a:p>
            <a:r>
              <a:rPr lang="de-DE" dirty="0" err="1"/>
              <a:t>Steps</a:t>
            </a:r>
            <a:r>
              <a:rPr lang="de-DE" dirty="0"/>
              <a:t> in Analysis</a:t>
            </a:r>
            <a:br>
              <a:rPr lang="de-DE" dirty="0"/>
            </a:br>
            <a:r>
              <a:rPr lang="en-US" sz="2000" dirty="0"/>
              <a:t>using the example of a network map and an interview transcript</a:t>
            </a:r>
            <a:endParaRPr lang="de-DE" dirty="0"/>
          </a:p>
        </p:txBody>
      </p:sp>
      <p:sp>
        <p:nvSpPr>
          <p:cNvPr id="3" name="Inhaltsplatzhalter 2">
            <a:extLst>
              <a:ext uri="{FF2B5EF4-FFF2-40B4-BE49-F238E27FC236}">
                <a16:creationId xmlns:a16="http://schemas.microsoft.com/office/drawing/2014/main" id="{3601D6F4-D3A9-420E-A84E-53FD6D4DC9EE}"/>
              </a:ext>
            </a:extLst>
          </p:cNvPr>
          <p:cNvSpPr>
            <a:spLocks noGrp="1"/>
          </p:cNvSpPr>
          <p:nvPr>
            <p:ph idx="1"/>
          </p:nvPr>
        </p:nvSpPr>
        <p:spPr>
          <a:xfrm>
            <a:off x="278033" y="1172879"/>
            <a:ext cx="8206680" cy="4975448"/>
          </a:xfrm>
        </p:spPr>
        <p:txBody>
          <a:bodyPr/>
          <a:lstStyle/>
          <a:p>
            <a:pPr marL="0" indent="0">
              <a:buNone/>
            </a:pPr>
            <a:endParaRPr lang="de-DE" dirty="0"/>
          </a:p>
          <a:p>
            <a:pPr marL="0" indent="0">
              <a:buNone/>
            </a:pPr>
            <a:endParaRPr lang="de-DE" dirty="0"/>
          </a:p>
          <a:p>
            <a:pPr marL="0" indent="0">
              <a:buNone/>
            </a:pPr>
            <a:endParaRPr lang="de-DE" dirty="0"/>
          </a:p>
        </p:txBody>
      </p:sp>
      <p:pic>
        <p:nvPicPr>
          <p:cNvPr id="4" name="Grafik 3">
            <a:extLst>
              <a:ext uri="{FF2B5EF4-FFF2-40B4-BE49-F238E27FC236}">
                <a16:creationId xmlns:a16="http://schemas.microsoft.com/office/drawing/2014/main" id="{99B6E153-E2C8-4A9B-A256-D0912FCF83D7}"/>
              </a:ext>
            </a:extLst>
          </p:cNvPr>
          <p:cNvPicPr>
            <a:picLocks noChangeAspect="1"/>
          </p:cNvPicPr>
          <p:nvPr/>
        </p:nvPicPr>
        <p:blipFill rotWithShape="1">
          <a:blip r:embed="rId3" cstate="print">
            <a:extLst>
              <a:ext uri="{BEBA8EAE-BF5A-486C-A8C5-ECC9F3942E4B}">
                <a14:imgProps xmlns:a14="http://schemas.microsoft.com/office/drawing/2010/main">
                  <a14:imgLayer r:embed="rId4">
                    <a14:imgEffect>
                      <a14:brightnessContrast bright="40000" contrast="20000"/>
                    </a14:imgEffect>
                  </a14:imgLayer>
                </a14:imgProps>
              </a:ext>
              <a:ext uri="{28A0092B-C50C-407E-A947-70E740481C1C}">
                <a14:useLocalDpi xmlns:a14="http://schemas.microsoft.com/office/drawing/2010/main" val="0"/>
              </a:ext>
            </a:extLst>
          </a:blip>
          <a:srcRect r="24580" b="6411"/>
          <a:stretch/>
        </p:blipFill>
        <p:spPr>
          <a:xfrm>
            <a:off x="1691680" y="1445583"/>
            <a:ext cx="1203793" cy="1141408"/>
          </a:xfrm>
          <a:prstGeom prst="rect">
            <a:avLst/>
          </a:prstGeom>
        </p:spPr>
      </p:pic>
      <p:pic>
        <p:nvPicPr>
          <p:cNvPr id="6" name="Grafik 5">
            <a:extLst>
              <a:ext uri="{FF2B5EF4-FFF2-40B4-BE49-F238E27FC236}">
                <a16:creationId xmlns:a16="http://schemas.microsoft.com/office/drawing/2014/main" id="{8540D647-EF55-4114-A76A-9CCFFC655B7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96153" y="2309679"/>
            <a:ext cx="1531157" cy="1141408"/>
          </a:xfrm>
          <a:prstGeom prst="rect">
            <a:avLst/>
          </a:prstGeom>
        </p:spPr>
      </p:pic>
      <p:sp>
        <p:nvSpPr>
          <p:cNvPr id="7" name="Pfeil: nach rechts gekrümmt 6">
            <a:extLst>
              <a:ext uri="{FF2B5EF4-FFF2-40B4-BE49-F238E27FC236}">
                <a16:creationId xmlns:a16="http://schemas.microsoft.com/office/drawing/2014/main" id="{7D1EF7CF-3569-496F-863C-C37E82D9D4A9}"/>
              </a:ext>
            </a:extLst>
          </p:cNvPr>
          <p:cNvSpPr/>
          <p:nvPr/>
        </p:nvSpPr>
        <p:spPr>
          <a:xfrm>
            <a:off x="3168653" y="2016287"/>
            <a:ext cx="354320" cy="67555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1" name="Pfeil: nach rechts gekrümmt 10">
            <a:extLst>
              <a:ext uri="{FF2B5EF4-FFF2-40B4-BE49-F238E27FC236}">
                <a16:creationId xmlns:a16="http://schemas.microsoft.com/office/drawing/2014/main" id="{C3D9BEB2-3753-4553-BB18-0DE9A907D357}"/>
              </a:ext>
            </a:extLst>
          </p:cNvPr>
          <p:cNvSpPr/>
          <p:nvPr/>
        </p:nvSpPr>
        <p:spPr>
          <a:xfrm>
            <a:off x="5473972" y="2930272"/>
            <a:ext cx="354320" cy="67555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pic>
        <p:nvPicPr>
          <p:cNvPr id="12" name="Grafik 11">
            <a:extLst>
              <a:ext uri="{FF2B5EF4-FFF2-40B4-BE49-F238E27FC236}">
                <a16:creationId xmlns:a16="http://schemas.microsoft.com/office/drawing/2014/main" id="{B4F5E6B3-A174-4C28-8261-F3D1D4136B86}"/>
              </a:ext>
            </a:extLst>
          </p:cNvPr>
          <p:cNvPicPr>
            <a:picLocks noChangeAspect="1"/>
          </p:cNvPicPr>
          <p:nvPr/>
        </p:nvPicPr>
        <p:blipFill rotWithShape="1">
          <a:blip r:embed="rId3" cstate="print">
            <a:extLst>
              <a:ext uri="{BEBA8EAE-BF5A-486C-A8C5-ECC9F3942E4B}">
                <a14:imgProps xmlns:a14="http://schemas.microsoft.com/office/drawing/2010/main">
                  <a14:imgLayer r:embed="rId4">
                    <a14:imgEffect>
                      <a14:brightnessContrast bright="40000" contrast="20000"/>
                    </a14:imgEffect>
                  </a14:imgLayer>
                </a14:imgProps>
              </a:ext>
              <a:ext uri="{28A0092B-C50C-407E-A947-70E740481C1C}">
                <a14:useLocalDpi xmlns:a14="http://schemas.microsoft.com/office/drawing/2010/main" val="0"/>
              </a:ext>
            </a:extLst>
          </a:blip>
          <a:srcRect r="24580" b="6411"/>
          <a:stretch/>
        </p:blipFill>
        <p:spPr>
          <a:xfrm>
            <a:off x="6167086" y="3266722"/>
            <a:ext cx="1203793" cy="1141408"/>
          </a:xfrm>
          <a:prstGeom prst="rect">
            <a:avLst/>
          </a:prstGeom>
        </p:spPr>
      </p:pic>
      <p:sp>
        <p:nvSpPr>
          <p:cNvPr id="13" name="Pfeil: nach unten gekrümmt 12">
            <a:extLst>
              <a:ext uri="{FF2B5EF4-FFF2-40B4-BE49-F238E27FC236}">
                <a16:creationId xmlns:a16="http://schemas.microsoft.com/office/drawing/2014/main" id="{31D9E2F1-B76F-4241-8FB3-DA6AD27B0165}"/>
              </a:ext>
            </a:extLst>
          </p:cNvPr>
          <p:cNvSpPr/>
          <p:nvPr/>
        </p:nvSpPr>
        <p:spPr>
          <a:xfrm rot="5400000">
            <a:off x="7629049" y="4451899"/>
            <a:ext cx="676800" cy="352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pic>
        <p:nvPicPr>
          <p:cNvPr id="14" name="Grafik 13">
            <a:extLst>
              <a:ext uri="{FF2B5EF4-FFF2-40B4-BE49-F238E27FC236}">
                <a16:creationId xmlns:a16="http://schemas.microsoft.com/office/drawing/2014/main" id="{69A1A5AB-DBD6-4601-8105-10594142412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09195" y="4807872"/>
            <a:ext cx="1531157" cy="1141408"/>
          </a:xfrm>
          <a:prstGeom prst="rect">
            <a:avLst/>
          </a:prstGeom>
        </p:spPr>
      </p:pic>
      <p:sp>
        <p:nvSpPr>
          <p:cNvPr id="29" name="Pfeil: nach oben 28">
            <a:extLst>
              <a:ext uri="{FF2B5EF4-FFF2-40B4-BE49-F238E27FC236}">
                <a16:creationId xmlns:a16="http://schemas.microsoft.com/office/drawing/2014/main" id="{42958A02-FD78-4DD0-96A5-CCC982A186E7}"/>
              </a:ext>
            </a:extLst>
          </p:cNvPr>
          <p:cNvSpPr/>
          <p:nvPr/>
        </p:nvSpPr>
        <p:spPr>
          <a:xfrm rot="18939780">
            <a:off x="2077431" y="1232993"/>
            <a:ext cx="376605" cy="5037808"/>
          </a:xfrm>
          <a:prstGeom prst="upArrow">
            <a:avLst>
              <a:gd name="adj1" fmla="val 50000"/>
              <a:gd name="adj2" fmla="val 0"/>
            </a:avLst>
          </a:prstGeom>
          <a:solidFill>
            <a:schemeClr val="accent1">
              <a:lumMod val="20000"/>
              <a:lumOff val="80000"/>
            </a:schemeClr>
          </a:solidFill>
          <a:ln>
            <a:solidFill>
              <a:schemeClr val="accent1">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a16="http://schemas.microsoft.com/office/drawing/2014/main" id="{CAC23718-0C0C-435F-AF27-65F209E1BCBE}"/>
              </a:ext>
            </a:extLst>
          </p:cNvPr>
          <p:cNvSpPr txBox="1"/>
          <p:nvPr/>
        </p:nvSpPr>
        <p:spPr>
          <a:xfrm>
            <a:off x="1023036" y="2348880"/>
            <a:ext cx="2499937" cy="1273016"/>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de-DE" sz="1600" dirty="0" err="1"/>
              <a:t>Structural</a:t>
            </a:r>
            <a:r>
              <a:rPr lang="de-DE" sz="1600" dirty="0"/>
              <a:t> </a:t>
            </a:r>
            <a:r>
              <a:rPr lang="de-DE" sz="1600" dirty="0" err="1"/>
              <a:t>analysis</a:t>
            </a:r>
            <a:r>
              <a:rPr lang="de-DE" sz="1600" dirty="0"/>
              <a:t> of Network </a:t>
            </a:r>
            <a:r>
              <a:rPr lang="de-DE" sz="1600" dirty="0" err="1"/>
              <a:t>map</a:t>
            </a:r>
            <a:r>
              <a:rPr lang="de-DE" sz="1600" dirty="0"/>
              <a:t> to </a:t>
            </a:r>
            <a:r>
              <a:rPr lang="de-DE" sz="1600" dirty="0" err="1"/>
              <a:t>develop</a:t>
            </a:r>
            <a:r>
              <a:rPr lang="de-DE" sz="1600" dirty="0"/>
              <a:t> </a:t>
            </a:r>
            <a:r>
              <a:rPr lang="de-DE" sz="1600" dirty="0" err="1"/>
              <a:t>structur-focused</a:t>
            </a:r>
            <a:r>
              <a:rPr lang="de-DE" sz="1600" dirty="0"/>
              <a:t> </a:t>
            </a:r>
            <a:r>
              <a:rPr lang="de-DE" sz="1600" dirty="0" err="1"/>
              <a:t>readings</a:t>
            </a:r>
            <a:endParaRPr lang="de-DE" sz="1600" dirty="0"/>
          </a:p>
        </p:txBody>
      </p:sp>
      <p:sp>
        <p:nvSpPr>
          <p:cNvPr id="16" name="Textfeld 15">
            <a:extLst>
              <a:ext uri="{FF2B5EF4-FFF2-40B4-BE49-F238E27FC236}">
                <a16:creationId xmlns:a16="http://schemas.microsoft.com/office/drawing/2014/main" id="{69276877-57DA-4727-B358-505118C5CAA7}"/>
              </a:ext>
            </a:extLst>
          </p:cNvPr>
          <p:cNvSpPr txBox="1"/>
          <p:nvPr/>
        </p:nvSpPr>
        <p:spPr>
          <a:xfrm>
            <a:off x="3168653" y="3308112"/>
            <a:ext cx="2836910" cy="1273016"/>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de-DE" sz="1600" dirty="0" err="1"/>
              <a:t>Theoretical</a:t>
            </a:r>
            <a:r>
              <a:rPr lang="de-DE" sz="1600" dirty="0"/>
              <a:t> </a:t>
            </a:r>
            <a:r>
              <a:rPr lang="de-DE" sz="1600" dirty="0" err="1"/>
              <a:t>sampling</a:t>
            </a:r>
            <a:r>
              <a:rPr lang="de-DE" sz="1600" dirty="0"/>
              <a:t> of relevant interview </a:t>
            </a:r>
            <a:r>
              <a:rPr lang="de-DE" sz="1600" dirty="0" err="1"/>
              <a:t>parts</a:t>
            </a:r>
            <a:r>
              <a:rPr lang="de-DE" sz="1600" dirty="0"/>
              <a:t> to </a:t>
            </a:r>
            <a:r>
              <a:rPr lang="de-DE" sz="1600" dirty="0" err="1"/>
              <a:t>condense</a:t>
            </a:r>
            <a:r>
              <a:rPr lang="de-DE" sz="1600" dirty="0"/>
              <a:t> </a:t>
            </a:r>
            <a:r>
              <a:rPr lang="de-DE" sz="1600" dirty="0" err="1"/>
              <a:t>readings</a:t>
            </a:r>
            <a:endParaRPr lang="de-DE" sz="1600" dirty="0"/>
          </a:p>
        </p:txBody>
      </p:sp>
      <p:sp>
        <p:nvSpPr>
          <p:cNvPr id="18" name="Pfeil: nach links 17">
            <a:extLst>
              <a:ext uri="{FF2B5EF4-FFF2-40B4-BE49-F238E27FC236}">
                <a16:creationId xmlns:a16="http://schemas.microsoft.com/office/drawing/2014/main" id="{54E8963A-750F-41AA-BE3D-687B76E02721}"/>
              </a:ext>
            </a:extLst>
          </p:cNvPr>
          <p:cNvSpPr/>
          <p:nvPr/>
        </p:nvSpPr>
        <p:spPr>
          <a:xfrm>
            <a:off x="2442535" y="5409843"/>
            <a:ext cx="3548777" cy="33121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feld 19">
            <a:extLst>
              <a:ext uri="{FF2B5EF4-FFF2-40B4-BE49-F238E27FC236}">
                <a16:creationId xmlns:a16="http://schemas.microsoft.com/office/drawing/2014/main" id="{32C98850-E50C-423B-A114-420E79CCB3C1}"/>
              </a:ext>
            </a:extLst>
          </p:cNvPr>
          <p:cNvSpPr txBox="1"/>
          <p:nvPr/>
        </p:nvSpPr>
        <p:spPr>
          <a:xfrm>
            <a:off x="380685" y="4966699"/>
            <a:ext cx="1887168" cy="1200329"/>
          </a:xfrm>
          <a:prstGeom prst="rect">
            <a:avLst/>
          </a:prstGeom>
          <a:noFill/>
        </p:spPr>
        <p:txBody>
          <a:bodyPr wrap="square">
            <a:spAutoFit/>
          </a:bodyPr>
          <a:lstStyle/>
          <a:p>
            <a:pPr algn="ctr"/>
            <a:r>
              <a:rPr lang="de-DE" b="1" dirty="0">
                <a:solidFill>
                  <a:srgbClr val="FF0000"/>
                </a:solidFill>
              </a:rPr>
              <a:t>QSA </a:t>
            </a:r>
            <a:r>
              <a:rPr lang="de-DE" b="1" dirty="0" err="1">
                <a:solidFill>
                  <a:srgbClr val="FF0000"/>
                </a:solidFill>
              </a:rPr>
              <a:t>generates</a:t>
            </a:r>
            <a:r>
              <a:rPr lang="de-DE" b="1" dirty="0">
                <a:solidFill>
                  <a:srgbClr val="FF0000"/>
                </a:solidFill>
              </a:rPr>
              <a:t> a </a:t>
            </a:r>
          </a:p>
          <a:p>
            <a:pPr algn="ctr"/>
            <a:r>
              <a:rPr lang="de-DE" b="1" dirty="0" err="1">
                <a:solidFill>
                  <a:srgbClr val="FF0000"/>
                </a:solidFill>
              </a:rPr>
              <a:t>structure-focused</a:t>
            </a:r>
            <a:r>
              <a:rPr lang="de-DE" b="1" dirty="0">
                <a:solidFill>
                  <a:srgbClr val="FF0000"/>
                </a:solidFill>
              </a:rPr>
              <a:t> </a:t>
            </a:r>
            <a:r>
              <a:rPr lang="de-DE" b="1" dirty="0" err="1">
                <a:solidFill>
                  <a:srgbClr val="FF0000"/>
                </a:solidFill>
              </a:rPr>
              <a:t>grounded</a:t>
            </a:r>
            <a:r>
              <a:rPr lang="de-DE" b="1" dirty="0">
                <a:solidFill>
                  <a:srgbClr val="FF0000"/>
                </a:solidFill>
              </a:rPr>
              <a:t> theory</a:t>
            </a:r>
          </a:p>
        </p:txBody>
      </p:sp>
      <p:sp>
        <p:nvSpPr>
          <p:cNvPr id="30" name="Pfeil: nach links 29">
            <a:extLst>
              <a:ext uri="{FF2B5EF4-FFF2-40B4-BE49-F238E27FC236}">
                <a16:creationId xmlns:a16="http://schemas.microsoft.com/office/drawing/2014/main" id="{8B26AE89-4BA4-4EAB-AA21-09D66AED5751}"/>
              </a:ext>
            </a:extLst>
          </p:cNvPr>
          <p:cNvSpPr/>
          <p:nvPr/>
        </p:nvSpPr>
        <p:spPr>
          <a:xfrm rot="10800000">
            <a:off x="426331" y="1723849"/>
            <a:ext cx="1265347" cy="387180"/>
          </a:xfrm>
          <a:prstGeom prst="leftArrow">
            <a:avLst/>
          </a:prstGeom>
          <a:solidFill>
            <a:schemeClr val="accent1">
              <a:lumMod val="20000"/>
              <a:lumOff val="80000"/>
            </a:schemeClr>
          </a:solidFill>
          <a:ln>
            <a:solidFill>
              <a:schemeClr val="accent1">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A116ADD1-128A-4FCE-8617-AA9BA4D17C0D}"/>
              </a:ext>
            </a:extLst>
          </p:cNvPr>
          <p:cNvSpPr/>
          <p:nvPr/>
        </p:nvSpPr>
        <p:spPr>
          <a:xfrm>
            <a:off x="278033" y="1922452"/>
            <a:ext cx="127009" cy="18857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3966307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15" grpId="0" animBg="1"/>
      <p:bldP spid="16" grpId="0" animBg="1"/>
      <p:bldP spid="18" grpId="0" animBg="1"/>
      <p:bldP spid="20" grpId="0"/>
      <p:bldP spid="3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fontAlgn="auto">
              <a:spcAft>
                <a:spcPts val="1200"/>
              </a:spcAft>
              <a:defRPr/>
            </a:pPr>
            <a:r>
              <a:rPr lang="en-US" sz="2700" dirty="0">
                <a:solidFill>
                  <a:schemeClr val="tx1"/>
                </a:solidFill>
              </a:rPr>
              <a:t>Conclusion: the </a:t>
            </a:r>
            <a:r>
              <a:rPr lang="en-US" sz="2700" dirty="0" err="1">
                <a:solidFill>
                  <a:schemeClr val="tx1"/>
                </a:solidFill>
              </a:rPr>
              <a:t>basi</a:t>
            </a:r>
            <a:r>
              <a:rPr lang="en-US" sz="2700" dirty="0">
                <a:solidFill>
                  <a:schemeClr val="tx1"/>
                </a:solidFill>
              </a:rPr>
              <a:t>(c)s of Qualitative Structural Analysis (QSA)</a:t>
            </a:r>
            <a:endParaRPr lang="en-US" sz="2700" cap="none" dirty="0">
              <a:solidFill>
                <a:schemeClr val="tx1"/>
              </a:solidFill>
            </a:endParaRPr>
          </a:p>
        </p:txBody>
      </p:sp>
      <p:sp>
        <p:nvSpPr>
          <p:cNvPr id="4" name="Inhaltsplatzhalter 3"/>
          <p:cNvSpPr>
            <a:spLocks noGrp="1"/>
          </p:cNvSpPr>
          <p:nvPr>
            <p:ph idx="1"/>
          </p:nvPr>
        </p:nvSpPr>
        <p:spPr/>
        <p:txBody>
          <a:bodyPr/>
          <a:lstStyle/>
          <a:p>
            <a:endParaRPr lang="en-US" dirty="0"/>
          </a:p>
          <a:p>
            <a:r>
              <a:rPr lang="en-US" dirty="0"/>
              <a:t>QSA aims to reconstruct the meaning making </a:t>
            </a:r>
            <a:r>
              <a:rPr lang="en-US" dirty="0">
                <a:solidFill>
                  <a:srgbClr val="C00000"/>
                </a:solidFill>
              </a:rPr>
              <a:t>of relational embeddedness </a:t>
            </a:r>
            <a:r>
              <a:rPr lang="en-US" dirty="0"/>
              <a:t>of actors</a:t>
            </a:r>
          </a:p>
          <a:p>
            <a:r>
              <a:rPr lang="en-US" dirty="0"/>
              <a:t>QSA is </a:t>
            </a:r>
            <a:r>
              <a:rPr lang="en-US" dirty="0">
                <a:solidFill>
                  <a:srgbClr val="C00000"/>
                </a:solidFill>
              </a:rPr>
              <a:t>theoretically sensitized </a:t>
            </a:r>
            <a:r>
              <a:rPr lang="en-US" dirty="0"/>
              <a:t>through concepts of structural analysis</a:t>
            </a:r>
          </a:p>
          <a:p>
            <a:r>
              <a:rPr lang="en-US" dirty="0"/>
              <a:t>QSA </a:t>
            </a:r>
            <a:r>
              <a:rPr lang="de-DE" dirty="0" err="1"/>
              <a:t>aims</a:t>
            </a:r>
            <a:r>
              <a:rPr lang="de-DE" dirty="0"/>
              <a:t> on </a:t>
            </a:r>
            <a:r>
              <a:rPr lang="de-DE" dirty="0" err="1"/>
              <a:t>development</a:t>
            </a:r>
            <a:r>
              <a:rPr lang="de-DE" dirty="0"/>
              <a:t> </a:t>
            </a:r>
            <a:r>
              <a:rPr lang="de-DE" dirty="0" err="1"/>
              <a:t>of</a:t>
            </a:r>
            <a:r>
              <a:rPr lang="de-DE" dirty="0"/>
              <a:t> </a:t>
            </a:r>
            <a:r>
              <a:rPr lang="de-DE" dirty="0" err="1">
                <a:solidFill>
                  <a:srgbClr val="FF0000"/>
                </a:solidFill>
              </a:rPr>
              <a:t>structure-focused</a:t>
            </a:r>
            <a:r>
              <a:rPr lang="de-DE" dirty="0">
                <a:solidFill>
                  <a:srgbClr val="FF0000"/>
                </a:solidFill>
              </a:rPr>
              <a:t> </a:t>
            </a:r>
            <a:r>
              <a:rPr lang="de-DE" dirty="0" err="1">
                <a:solidFill>
                  <a:srgbClr val="FF0000"/>
                </a:solidFill>
              </a:rPr>
              <a:t>grounded</a:t>
            </a:r>
            <a:r>
              <a:rPr lang="de-DE" dirty="0">
                <a:solidFill>
                  <a:srgbClr val="FF0000"/>
                </a:solidFill>
              </a:rPr>
              <a:t> </a:t>
            </a:r>
            <a:r>
              <a:rPr lang="de-DE" dirty="0" err="1">
                <a:solidFill>
                  <a:srgbClr val="FF0000"/>
                </a:solidFill>
              </a:rPr>
              <a:t>theory</a:t>
            </a:r>
            <a:endParaRPr lang="de-DE" dirty="0">
              <a:solidFill>
                <a:srgbClr val="FF0000"/>
              </a:solidFill>
            </a:endParaRPr>
          </a:p>
        </p:txBody>
      </p:sp>
    </p:spTree>
    <p:extLst>
      <p:ext uri="{BB962C8B-B14F-4D97-AF65-F5344CB8AC3E}">
        <p14:creationId xmlns:p14="http://schemas.microsoft.com/office/powerpoint/2010/main" val="3070518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el 1"/>
          <p:cNvSpPr>
            <a:spLocks noGrp="1"/>
          </p:cNvSpPr>
          <p:nvPr>
            <p:ph type="title"/>
          </p:nvPr>
        </p:nvSpPr>
        <p:spPr>
          <a:xfrm>
            <a:off x="307975" y="274638"/>
            <a:ext cx="8585200" cy="1143000"/>
          </a:xfrm>
        </p:spPr>
        <p:txBody>
          <a:bodyPr/>
          <a:lstStyle/>
          <a:p>
            <a:pPr algn="ctr"/>
            <a:r>
              <a:rPr lang="de-DE" dirty="0" err="1">
                <a:latin typeface="Calibri" charset="0"/>
              </a:rPr>
              <a:t>Thanks</a:t>
            </a:r>
            <a:r>
              <a:rPr lang="de-DE" dirty="0">
                <a:latin typeface="Calibri" charset="0"/>
              </a:rPr>
              <a:t> </a:t>
            </a:r>
            <a:r>
              <a:rPr lang="de-DE" dirty="0" err="1">
                <a:latin typeface="Calibri" charset="0"/>
              </a:rPr>
              <a:t>for</a:t>
            </a:r>
            <a:r>
              <a:rPr lang="de-DE" dirty="0">
                <a:latin typeface="Calibri" charset="0"/>
              </a:rPr>
              <a:t> </a:t>
            </a:r>
            <a:r>
              <a:rPr lang="de-DE" dirty="0" err="1">
                <a:latin typeface="Calibri" charset="0"/>
              </a:rPr>
              <a:t>your</a:t>
            </a:r>
            <a:r>
              <a:rPr lang="de-DE" dirty="0">
                <a:latin typeface="Calibri" charset="0"/>
              </a:rPr>
              <a:t> </a:t>
            </a:r>
            <a:r>
              <a:rPr lang="de-DE" dirty="0" err="1">
                <a:latin typeface="Calibri" charset="0"/>
              </a:rPr>
              <a:t>attention</a:t>
            </a:r>
            <a:endParaRPr lang="de-DE" dirty="0">
              <a:latin typeface="Calibri" charset="0"/>
            </a:endParaRPr>
          </a:p>
        </p:txBody>
      </p:sp>
      <p:sp>
        <p:nvSpPr>
          <p:cNvPr id="65538" name="Inhaltsplatzhalter 2"/>
          <p:cNvSpPr>
            <a:spLocks noGrp="1"/>
          </p:cNvSpPr>
          <p:nvPr>
            <p:ph idx="1"/>
          </p:nvPr>
        </p:nvSpPr>
        <p:spPr>
          <a:xfrm>
            <a:off x="307975" y="1700808"/>
            <a:ext cx="8585200" cy="4492625"/>
          </a:xfrm>
        </p:spPr>
        <p:txBody>
          <a:bodyPr/>
          <a:lstStyle/>
          <a:p>
            <a:pPr marL="0" indent="0" algn="ctr">
              <a:buNone/>
            </a:pPr>
            <a:endParaRPr lang="de-DE" dirty="0"/>
          </a:p>
          <a:p>
            <a:pPr marL="0" indent="0" algn="ctr">
              <a:buNone/>
            </a:pPr>
            <a:endParaRPr lang="de-DE" dirty="0"/>
          </a:p>
          <a:p>
            <a:pPr marL="0" indent="0" algn="ctr">
              <a:buNone/>
            </a:pPr>
            <a:endParaRPr lang="de-DE" dirty="0"/>
          </a:p>
          <a:p>
            <a:pPr marL="0" indent="0" algn="ctr">
              <a:buNone/>
            </a:pPr>
            <a:endParaRPr lang="de-DE" dirty="0"/>
          </a:p>
        </p:txBody>
      </p:sp>
      <p:graphicFrame>
        <p:nvGraphicFramePr>
          <p:cNvPr id="2" name="Tabelle 2">
            <a:extLst>
              <a:ext uri="{FF2B5EF4-FFF2-40B4-BE49-F238E27FC236}">
                <a16:creationId xmlns:a16="http://schemas.microsoft.com/office/drawing/2014/main" id="{C36D2EE1-E9D2-47A3-A7C6-BF46074EBB3F}"/>
              </a:ext>
            </a:extLst>
          </p:cNvPr>
          <p:cNvGraphicFramePr>
            <a:graphicFrameLocks noGrp="1"/>
          </p:cNvGraphicFramePr>
          <p:nvPr>
            <p:extLst/>
          </p:nvPr>
        </p:nvGraphicFramePr>
        <p:xfrm>
          <a:off x="676138" y="2867575"/>
          <a:ext cx="7848873" cy="1112520"/>
        </p:xfrm>
        <a:graphic>
          <a:graphicData uri="http://schemas.openxmlformats.org/drawingml/2006/table">
            <a:tbl>
              <a:tblPr bandRow="1">
                <a:tableStyleId>{69CF1AB2-1976-4502-BF36-3FF5EA218861}</a:tableStyleId>
              </a:tblPr>
              <a:tblGrid>
                <a:gridCol w="1656184">
                  <a:extLst>
                    <a:ext uri="{9D8B030D-6E8A-4147-A177-3AD203B41FA5}">
                      <a16:colId xmlns:a16="http://schemas.microsoft.com/office/drawing/2014/main" val="2804885573"/>
                    </a:ext>
                  </a:extLst>
                </a:gridCol>
                <a:gridCol w="2880320">
                  <a:extLst>
                    <a:ext uri="{9D8B030D-6E8A-4147-A177-3AD203B41FA5}">
                      <a16:colId xmlns:a16="http://schemas.microsoft.com/office/drawing/2014/main" val="1029607142"/>
                    </a:ext>
                  </a:extLst>
                </a:gridCol>
                <a:gridCol w="3312369">
                  <a:extLst>
                    <a:ext uri="{9D8B030D-6E8A-4147-A177-3AD203B41FA5}">
                      <a16:colId xmlns:a16="http://schemas.microsoft.com/office/drawing/2014/main" val="2182871670"/>
                    </a:ext>
                  </a:extLst>
                </a:gridCol>
              </a:tblGrid>
              <a:tr h="370840">
                <a:tc>
                  <a:txBody>
                    <a:bodyPr/>
                    <a:lstStyle/>
                    <a:p>
                      <a:r>
                        <a:rPr lang="de-DE" sz="1600" dirty="0"/>
                        <a:t>Luisa Peters </a:t>
                      </a:r>
                    </a:p>
                  </a:txBody>
                  <a:tcPr/>
                </a:tc>
                <a:tc>
                  <a:txBody>
                    <a:bodyPr/>
                    <a:lstStyle/>
                    <a:p>
                      <a:r>
                        <a:rPr lang="de-DE" sz="1600" dirty="0"/>
                        <a:t>FU Berlin, Germany</a:t>
                      </a:r>
                    </a:p>
                  </a:txBody>
                  <a:tcPr/>
                </a:tc>
                <a:tc>
                  <a:txBody>
                    <a:bodyPr/>
                    <a:lstStyle/>
                    <a:p>
                      <a:r>
                        <a:rPr lang="de-DE" sz="1600" dirty="0"/>
                        <a:t>luisa.peters@fu-berlin.de </a:t>
                      </a:r>
                    </a:p>
                  </a:txBody>
                  <a:tcPr/>
                </a:tc>
                <a:extLst>
                  <a:ext uri="{0D108BD9-81ED-4DB2-BD59-A6C34878D82A}">
                    <a16:rowId xmlns:a16="http://schemas.microsoft.com/office/drawing/2014/main" val="2577354142"/>
                  </a:ext>
                </a:extLst>
              </a:tr>
              <a:tr h="370840">
                <a:tc>
                  <a:txBody>
                    <a:bodyPr/>
                    <a:lstStyle/>
                    <a:p>
                      <a:r>
                        <a:rPr lang="de-DE" sz="1600" dirty="0"/>
                        <a:t>Alice Altissimo</a:t>
                      </a:r>
                    </a:p>
                  </a:txBody>
                  <a:tcPr/>
                </a:tc>
                <a:tc>
                  <a:txBody>
                    <a:bodyPr/>
                    <a:lstStyle/>
                    <a:p>
                      <a:r>
                        <a:rPr lang="de-DE" sz="1600" dirty="0"/>
                        <a:t>TU Braunschweig, Germany</a:t>
                      </a:r>
                    </a:p>
                  </a:txBody>
                  <a:tcPr/>
                </a:tc>
                <a:tc>
                  <a:txBody>
                    <a:bodyPr/>
                    <a:lstStyle/>
                    <a:p>
                      <a:r>
                        <a:rPr lang="de-DE" sz="1600" dirty="0"/>
                        <a:t>a.altissimo@tu-braunschweig.de</a:t>
                      </a:r>
                    </a:p>
                  </a:txBody>
                  <a:tcPr/>
                </a:tc>
                <a:extLst>
                  <a:ext uri="{0D108BD9-81ED-4DB2-BD59-A6C34878D82A}">
                    <a16:rowId xmlns:a16="http://schemas.microsoft.com/office/drawing/2014/main" val="2329152838"/>
                  </a:ext>
                </a:extLst>
              </a:tr>
              <a:tr h="370840">
                <a:tc>
                  <a:txBody>
                    <a:bodyPr/>
                    <a:lstStyle/>
                    <a:p>
                      <a:r>
                        <a:rPr lang="de-DE" sz="1600" dirty="0"/>
                        <a:t>Andras Herz</a:t>
                      </a:r>
                    </a:p>
                  </a:txBody>
                  <a:tcPr/>
                </a:tc>
                <a:tc>
                  <a:txBody>
                    <a:bodyPr/>
                    <a:lstStyle/>
                    <a:p>
                      <a:r>
                        <a:rPr lang="de-DE" sz="1600" dirty="0"/>
                        <a:t>DJI München, Germany</a:t>
                      </a:r>
                    </a:p>
                  </a:txBody>
                  <a:tcPr/>
                </a:tc>
                <a:tc>
                  <a:txBody>
                    <a:bodyPr/>
                    <a:lstStyle/>
                    <a:p>
                      <a:r>
                        <a:rPr lang="de-DE" sz="1600" dirty="0"/>
                        <a:t>herz@dji.de</a:t>
                      </a:r>
                    </a:p>
                  </a:txBody>
                  <a:tcPr/>
                </a:tc>
                <a:extLst>
                  <a:ext uri="{0D108BD9-81ED-4DB2-BD59-A6C34878D82A}">
                    <a16:rowId xmlns:a16="http://schemas.microsoft.com/office/drawing/2014/main" val="2351482040"/>
                  </a:ext>
                </a:extLst>
              </a:tr>
            </a:tbl>
          </a:graphicData>
        </a:graphic>
      </p:graphicFrame>
    </p:spTree>
    <p:extLst>
      <p:ext uri="{BB962C8B-B14F-4D97-AF65-F5344CB8AC3E}">
        <p14:creationId xmlns:p14="http://schemas.microsoft.com/office/powerpoint/2010/main" val="1432057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References  (1)</a:t>
            </a:r>
            <a:endParaRPr lang="de-DE" dirty="0"/>
          </a:p>
        </p:txBody>
      </p:sp>
      <p:sp>
        <p:nvSpPr>
          <p:cNvPr id="3" name="Inhaltsplatzhalter 2"/>
          <p:cNvSpPr>
            <a:spLocks noGrp="1"/>
          </p:cNvSpPr>
          <p:nvPr>
            <p:ph idx="1"/>
          </p:nvPr>
        </p:nvSpPr>
        <p:spPr>
          <a:xfrm>
            <a:off x="251520" y="908720"/>
            <a:ext cx="8206680" cy="5832648"/>
          </a:xfrm>
        </p:spPr>
        <p:txBody>
          <a:bodyPr>
            <a:noAutofit/>
          </a:bodyPr>
          <a:lstStyle/>
          <a:p>
            <a:r>
              <a:rPr lang="en-US" sz="1050" dirty="0" err="1"/>
              <a:t>Aldiabat</a:t>
            </a:r>
            <a:r>
              <a:rPr lang="en-US" sz="1050" dirty="0"/>
              <a:t>, K.; Le </a:t>
            </a:r>
            <a:r>
              <a:rPr lang="en-US" sz="1050" dirty="0" err="1"/>
              <a:t>Navenec</a:t>
            </a:r>
            <a:r>
              <a:rPr lang="en-US" sz="1050" dirty="0"/>
              <a:t>, C.-L. (2018): Data Saturation: The Mysterious Step In Grounded Theory Method. In: TQR. DOI: 10.46743/2160-3715/2018.2994.</a:t>
            </a:r>
          </a:p>
          <a:p>
            <a:r>
              <a:rPr lang="en-US" sz="1050" dirty="0" smtClean="0"/>
              <a:t>Altissimo</a:t>
            </a:r>
            <a:r>
              <a:rPr lang="en-US" sz="1050" dirty="0"/>
              <a:t>, A. (2016). Combining Egocentric Network Maps and Narratives: An Applied Analysis of Qualitative Network Map Interviews. </a:t>
            </a:r>
            <a:r>
              <a:rPr lang="en-US" sz="1050" i="1" dirty="0"/>
              <a:t>Sociological Research Online, 21 </a:t>
            </a:r>
            <a:r>
              <a:rPr lang="en-US" sz="1050" dirty="0"/>
              <a:t>(2), S. 14, online via: </a:t>
            </a:r>
            <a:r>
              <a:rPr lang="en-US" sz="1050" dirty="0">
                <a:hlinkClick r:id="rId2"/>
              </a:rPr>
              <a:t>http://www.socresonline.org.uk/21/12/14.html</a:t>
            </a:r>
            <a:r>
              <a:rPr lang="en-US" sz="1050" dirty="0" smtClean="0"/>
              <a:t>.</a:t>
            </a:r>
          </a:p>
          <a:p>
            <a:r>
              <a:rPr lang="en-US" sz="1050" dirty="0" smtClean="0"/>
              <a:t>Bakker, S. </a:t>
            </a:r>
            <a:r>
              <a:rPr lang="en-US" sz="1050" dirty="0"/>
              <a:t>(2021): Capital or crutch</a:t>
            </a:r>
            <a:r>
              <a:rPr lang="en-US" sz="1050" dirty="0" smtClean="0"/>
              <a:t>? Capturing</a:t>
            </a:r>
            <a:r>
              <a:rPr lang="en-US" sz="1050" dirty="0"/>
              <a:t>, understanding, and tracking the value of personal network resources for organizational newcomers. </a:t>
            </a:r>
            <a:r>
              <a:rPr lang="en-US" sz="1050" dirty="0">
                <a:hlinkClick r:id="rId3"/>
              </a:rPr>
              <a:t>https://</a:t>
            </a:r>
            <a:r>
              <a:rPr lang="en-US" sz="1050" dirty="0" smtClean="0">
                <a:hlinkClick r:id="rId3"/>
              </a:rPr>
              <a:t>repository.ubn.ru.nl/bitstream/handle/2066/232023/232023.pdf?sequence=1</a:t>
            </a:r>
            <a:r>
              <a:rPr lang="en-US" sz="1050" dirty="0" smtClean="0"/>
              <a:t> </a:t>
            </a:r>
            <a:endParaRPr lang="en-US" sz="1050" dirty="0"/>
          </a:p>
          <a:p>
            <a:r>
              <a:rPr lang="en-US" sz="1050" dirty="0" smtClean="0"/>
              <a:t>Bernhard</a:t>
            </a:r>
            <a:r>
              <a:rPr lang="en-US" sz="1050" dirty="0"/>
              <a:t>, S. (2018). Analyzing Meaning-Making in Network Ties – A </a:t>
            </a:r>
            <a:r>
              <a:rPr lang="en-US" sz="1050" dirty="0" smtClean="0"/>
              <a:t>Qualitative Approach</a:t>
            </a:r>
            <a:r>
              <a:rPr lang="en-US" sz="1050" dirty="0"/>
              <a:t>. International Journal of Qualitative Methods, 17 (1), S. 1-11</a:t>
            </a:r>
            <a:r>
              <a:rPr lang="en-US" sz="1050" dirty="0" smtClean="0"/>
              <a:t>.</a:t>
            </a:r>
          </a:p>
          <a:p>
            <a:r>
              <a:rPr lang="en-US" sz="1050" dirty="0" err="1"/>
              <a:t>Blumer</a:t>
            </a:r>
            <a:r>
              <a:rPr lang="en-US" sz="1050" dirty="0"/>
              <a:t>, Herbert (1981). </a:t>
            </a:r>
            <a:r>
              <a:rPr lang="de-DE" sz="1050" dirty="0"/>
              <a:t>Der methodologische Standort des symbolischen Interaktionismus. In Arbeitsgruppe Bielefelder Soziologen (Ed.), WV </a:t>
            </a:r>
            <a:r>
              <a:rPr lang="de-DE" sz="1050" dirty="0" err="1"/>
              <a:t>studium</a:t>
            </a:r>
            <a:r>
              <a:rPr lang="de-DE" sz="1050" dirty="0"/>
              <a:t>: 54/55. </a:t>
            </a:r>
            <a:r>
              <a:rPr lang="de-DE" sz="1050" i="1" dirty="0"/>
              <a:t>Alltagswissen, Interaktion und Gesellschaftliche Wirklichkeit</a:t>
            </a:r>
            <a:r>
              <a:rPr lang="de-DE" sz="1050" dirty="0"/>
              <a:t> (5th </a:t>
            </a:r>
            <a:r>
              <a:rPr lang="de-DE" sz="1050" dirty="0" err="1"/>
              <a:t>ed</a:t>
            </a:r>
            <a:r>
              <a:rPr lang="de-DE" sz="1050" dirty="0"/>
              <a:t>., pp. 80–146). Wiesbaden: Springer Fachmedien</a:t>
            </a:r>
            <a:r>
              <a:rPr lang="de-DE" sz="1050" dirty="0" smtClean="0"/>
              <a:t>.</a:t>
            </a:r>
            <a:endParaRPr lang="en-US" sz="1050" dirty="0" smtClean="0"/>
          </a:p>
          <a:p>
            <a:r>
              <a:rPr lang="en-US" sz="1050" dirty="0"/>
              <a:t>Burt, R. (1992). </a:t>
            </a:r>
            <a:r>
              <a:rPr lang="en-US" sz="1050" i="1" dirty="0"/>
              <a:t>Structural Holes</a:t>
            </a:r>
            <a:r>
              <a:rPr lang="en-US" sz="1050" dirty="0"/>
              <a:t>. Cambridge: Harvard University Press.</a:t>
            </a:r>
            <a:endParaRPr lang="de-DE" sz="1050" dirty="0"/>
          </a:p>
          <a:p>
            <a:r>
              <a:rPr lang="en-US" sz="1050" dirty="0"/>
              <a:t>Burt, R. (2004). Structural holes and good ideas. </a:t>
            </a:r>
            <a:r>
              <a:rPr lang="en-US" sz="1050" i="1" dirty="0"/>
              <a:t>American Journal of Sociology, 110</a:t>
            </a:r>
            <a:r>
              <a:rPr lang="en-US" sz="1050" dirty="0"/>
              <a:t>(2), 349-399. </a:t>
            </a:r>
            <a:endParaRPr lang="de-DE" sz="1050" dirty="0"/>
          </a:p>
          <a:p>
            <a:r>
              <a:rPr lang="de-DE" sz="1050" dirty="0" err="1" smtClean="0"/>
              <a:t>Brandhorst</a:t>
            </a:r>
            <a:r>
              <a:rPr lang="de-DE" sz="1050" dirty="0"/>
              <a:t>, </a:t>
            </a:r>
            <a:r>
              <a:rPr lang="de-DE" sz="1050" dirty="0" smtClean="0"/>
              <a:t>R. </a:t>
            </a:r>
            <a:r>
              <a:rPr lang="de-DE" sz="1050" dirty="0"/>
              <a:t>&amp; </a:t>
            </a:r>
            <a:r>
              <a:rPr lang="de-DE" sz="1050" dirty="0" err="1"/>
              <a:t>Krzyzowski</a:t>
            </a:r>
            <a:r>
              <a:rPr lang="de-DE" sz="1050" dirty="0"/>
              <a:t>, </a:t>
            </a:r>
            <a:r>
              <a:rPr lang="de-DE" sz="1050" dirty="0" smtClean="0"/>
              <a:t>L. </a:t>
            </a:r>
            <a:r>
              <a:rPr lang="de-DE" sz="1050" dirty="0"/>
              <a:t>(2022). </a:t>
            </a:r>
            <a:r>
              <a:rPr lang="de-DE" sz="1050" dirty="0" err="1"/>
              <a:t>Biographical</a:t>
            </a:r>
            <a:r>
              <a:rPr lang="de-DE" sz="1050" dirty="0"/>
              <a:t> </a:t>
            </a:r>
            <a:r>
              <a:rPr lang="de-DE" sz="1050" dirty="0" err="1"/>
              <a:t>reconstructive</a:t>
            </a:r>
            <a:r>
              <a:rPr lang="de-DE" sz="1050" dirty="0"/>
              <a:t> </a:t>
            </a:r>
            <a:r>
              <a:rPr lang="de-DE" sz="1050" dirty="0" err="1"/>
              <a:t>network</a:t>
            </a:r>
            <a:r>
              <a:rPr lang="de-DE" sz="1050" dirty="0"/>
              <a:t> </a:t>
            </a:r>
            <a:r>
              <a:rPr lang="de-DE" sz="1050" dirty="0" err="1"/>
              <a:t>analysis</a:t>
            </a:r>
            <a:r>
              <a:rPr lang="de-DE" sz="1050" dirty="0"/>
              <a:t> (BRNA): A </a:t>
            </a:r>
            <a:r>
              <a:rPr lang="de-DE" sz="1050" dirty="0" err="1"/>
              <a:t>life</a:t>
            </a:r>
            <a:r>
              <a:rPr lang="de-DE" sz="1050" dirty="0"/>
              <a:t> </a:t>
            </a:r>
            <a:r>
              <a:rPr lang="de-DE" sz="1050" dirty="0" err="1"/>
              <a:t>historical</a:t>
            </a:r>
            <a:r>
              <a:rPr lang="de-DE" sz="1050" dirty="0"/>
              <a:t> </a:t>
            </a:r>
            <a:r>
              <a:rPr lang="de-DE" sz="1050" dirty="0" err="1"/>
              <a:t>approach</a:t>
            </a:r>
            <a:r>
              <a:rPr lang="de-DE" sz="1050" dirty="0"/>
              <a:t> in </a:t>
            </a:r>
            <a:r>
              <a:rPr lang="de-DE" sz="1050" dirty="0" err="1"/>
              <a:t>social</a:t>
            </a:r>
            <a:r>
              <a:rPr lang="de-DE" sz="1050" dirty="0"/>
              <a:t> </a:t>
            </a:r>
            <a:r>
              <a:rPr lang="de-DE" sz="1050" dirty="0" err="1"/>
              <a:t>network</a:t>
            </a:r>
            <a:r>
              <a:rPr lang="de-DE" sz="1050" dirty="0"/>
              <a:t> </a:t>
            </a:r>
            <a:r>
              <a:rPr lang="de-DE" sz="1050" dirty="0" err="1"/>
              <a:t>analysis</a:t>
            </a:r>
            <a:r>
              <a:rPr lang="de-DE" sz="1050" dirty="0"/>
              <a:t> </a:t>
            </a:r>
            <a:r>
              <a:rPr lang="de-DE" sz="1050" dirty="0" err="1"/>
              <a:t>of</a:t>
            </a:r>
            <a:r>
              <a:rPr lang="de-DE" sz="1050" dirty="0"/>
              <a:t> </a:t>
            </a:r>
            <a:r>
              <a:rPr lang="de-DE" sz="1050" dirty="0" err="1"/>
              <a:t>older</a:t>
            </a:r>
            <a:r>
              <a:rPr lang="de-DE" sz="1050" dirty="0"/>
              <a:t> </a:t>
            </a:r>
            <a:r>
              <a:rPr lang="de-DE" sz="1050" dirty="0" err="1"/>
              <a:t>migrants</a:t>
            </a:r>
            <a:r>
              <a:rPr lang="de-DE" sz="1050" dirty="0"/>
              <a:t> in </a:t>
            </a:r>
            <a:r>
              <a:rPr lang="de-DE" sz="1050" dirty="0" err="1"/>
              <a:t>Australia</a:t>
            </a:r>
            <a:r>
              <a:rPr lang="de-DE" sz="1050" dirty="0"/>
              <a:t> [77 </a:t>
            </a:r>
            <a:r>
              <a:rPr lang="de-DE" sz="1050" dirty="0" err="1"/>
              <a:t>paragraphs</a:t>
            </a:r>
            <a:r>
              <a:rPr lang="de-DE" sz="1050" dirty="0"/>
              <a:t>]. Forum Qualitative Sozialforschung / Forum: Qualitative </a:t>
            </a:r>
            <a:r>
              <a:rPr lang="de-DE" sz="1050" dirty="0" err="1"/>
              <a:t>Social</a:t>
            </a:r>
            <a:r>
              <a:rPr lang="de-DE" sz="1050" dirty="0"/>
              <a:t> Research, 23(1), Art. 4, </a:t>
            </a:r>
            <a:r>
              <a:rPr lang="de-DE" sz="1050" dirty="0">
                <a:hlinkClick r:id="rId4"/>
              </a:rPr>
              <a:t>http://dx.doi.org/10.17169/fqs-23.1.3715</a:t>
            </a:r>
            <a:r>
              <a:rPr lang="de-DE" sz="1050" dirty="0" smtClean="0"/>
              <a:t>.</a:t>
            </a:r>
          </a:p>
          <a:p>
            <a:r>
              <a:rPr lang="en-US" sz="1050" dirty="0"/>
              <a:t>Bowen, G. A. (2008): Naturalistic inquiry and the saturation concept: a research note. In: Qualitative Research 8 (1), S. 137–152. DOI: 10.1177/1468794107085301.</a:t>
            </a:r>
          </a:p>
          <a:p>
            <a:r>
              <a:rPr lang="en-US" sz="1050" dirty="0" err="1" smtClean="0"/>
              <a:t>Charmaz</a:t>
            </a:r>
            <a:r>
              <a:rPr lang="en-US" sz="1050" dirty="0"/>
              <a:t>, K. (2003). Grounded theory. In J. A. Smith (Ed.), </a:t>
            </a:r>
            <a:r>
              <a:rPr lang="en-US" sz="1050" i="1" dirty="0" err="1"/>
              <a:t>Qualitatve</a:t>
            </a:r>
            <a:r>
              <a:rPr lang="en-US" sz="1050" i="1" dirty="0"/>
              <a:t> psychology: A practical guide to research methods</a:t>
            </a:r>
            <a:r>
              <a:rPr lang="en-US" sz="1050" dirty="0"/>
              <a:t> (pp. 81-110). London: Sage.</a:t>
            </a:r>
            <a:endParaRPr lang="de-DE" sz="1050" dirty="0"/>
          </a:p>
          <a:p>
            <a:r>
              <a:rPr lang="en-US" sz="1050" dirty="0" err="1"/>
              <a:t>Charmaz</a:t>
            </a:r>
            <a:r>
              <a:rPr lang="en-US" sz="1050" dirty="0"/>
              <a:t>, K. (2006). </a:t>
            </a:r>
            <a:r>
              <a:rPr lang="en-US" sz="1050" i="1" dirty="0"/>
              <a:t>Constructing Grounded theory. A practical guide through qualitative analysis</a:t>
            </a:r>
            <a:r>
              <a:rPr lang="en-US" sz="1050" dirty="0"/>
              <a:t>. London: Sage</a:t>
            </a:r>
            <a:r>
              <a:rPr lang="en-US" sz="1050" dirty="0" smtClean="0"/>
              <a:t>.</a:t>
            </a:r>
          </a:p>
          <a:p>
            <a:r>
              <a:rPr lang="en-US" sz="1050" dirty="0"/>
              <a:t>D'Angelo, A., Ryan, L., &amp; </a:t>
            </a:r>
            <a:r>
              <a:rPr lang="en-US" sz="1050" dirty="0" err="1"/>
              <a:t>Tubaro</a:t>
            </a:r>
            <a:r>
              <a:rPr lang="en-US" sz="1050" dirty="0"/>
              <a:t>, P. (2016). Visualization in Mixed-Methods Research on Social Networks. </a:t>
            </a:r>
            <a:r>
              <a:rPr lang="en-US" sz="1050" i="1" dirty="0"/>
              <a:t>Sociological Research Online, 21</a:t>
            </a:r>
            <a:r>
              <a:rPr lang="en-US" sz="1050" dirty="0"/>
              <a:t>(2), 15.  Retrieved from </a:t>
            </a:r>
            <a:r>
              <a:rPr lang="en-US" sz="1050" u="sng" dirty="0">
                <a:hlinkClick r:id="rId5"/>
              </a:rPr>
              <a:t>http://</a:t>
            </a:r>
            <a:r>
              <a:rPr lang="en-US" sz="1050" u="sng" dirty="0" smtClean="0">
                <a:hlinkClick r:id="rId5"/>
              </a:rPr>
              <a:t>www.socresonline.org.uk/21/2/15.html</a:t>
            </a:r>
            <a:endParaRPr lang="en-US" sz="1050" dirty="0" smtClean="0"/>
          </a:p>
          <a:p>
            <a:r>
              <a:rPr lang="de-DE" sz="1050" dirty="0"/>
              <a:t>Fabel-</a:t>
            </a:r>
            <a:r>
              <a:rPr lang="de-DE" sz="1050" dirty="0" err="1"/>
              <a:t>Lamla</a:t>
            </a:r>
            <a:r>
              <a:rPr lang="de-DE" sz="1050" dirty="0"/>
              <a:t>, M. &amp; </a:t>
            </a:r>
            <a:r>
              <a:rPr lang="de-DE" sz="1050" dirty="0" err="1"/>
              <a:t>Haude</a:t>
            </a:r>
            <a:r>
              <a:rPr lang="de-DE" sz="1050" dirty="0"/>
              <a:t>, C. (2016). Multiprofessionelle Zusammenarbeit im Kontext inklusiver Schulsozialarbeit – Schritte und Potentiale der qualitativen Netzwerkanalyse an einem Fallbeispiel. In: </a:t>
            </a:r>
            <a:r>
              <a:rPr lang="de-DE" sz="1050" dirty="0" err="1"/>
              <a:t>Lähnemann</a:t>
            </a:r>
            <a:r>
              <a:rPr lang="de-DE" sz="1050" dirty="0"/>
              <a:t>, C., </a:t>
            </a:r>
            <a:r>
              <a:rPr lang="de-DE" sz="1050" dirty="0" err="1"/>
              <a:t>Leuthold-Wergin</a:t>
            </a:r>
            <a:r>
              <a:rPr lang="de-DE" sz="1050" dirty="0"/>
              <a:t>, A., Hagelgans, H. &amp; Ritschel, L. (Hrsg.). Professionelle Kooperation in und mit der Schule – Erkenntnisse aus der Praxisforschung: Tagungsband der 20. Jahrestagung Nordverbund Schulbegleitforschung. Münster: MV-Wissenschaft, S. 81-98</a:t>
            </a:r>
            <a:r>
              <a:rPr lang="de-DE" sz="1050" dirty="0" smtClean="0"/>
              <a:t>.</a:t>
            </a:r>
          </a:p>
        </p:txBody>
      </p:sp>
    </p:spTree>
    <p:extLst>
      <p:ext uri="{BB962C8B-B14F-4D97-AF65-F5344CB8AC3E}">
        <p14:creationId xmlns:p14="http://schemas.microsoft.com/office/powerpoint/2010/main" val="3706030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References  (2)</a:t>
            </a:r>
            <a:endParaRPr lang="de-DE" dirty="0"/>
          </a:p>
        </p:txBody>
      </p:sp>
      <p:sp>
        <p:nvSpPr>
          <p:cNvPr id="3" name="Inhaltsplatzhalter 2"/>
          <p:cNvSpPr>
            <a:spLocks noGrp="1"/>
          </p:cNvSpPr>
          <p:nvPr>
            <p:ph idx="1"/>
          </p:nvPr>
        </p:nvSpPr>
        <p:spPr>
          <a:xfrm>
            <a:off x="251520" y="980728"/>
            <a:ext cx="8206680" cy="5616624"/>
          </a:xfrm>
        </p:spPr>
        <p:txBody>
          <a:bodyPr>
            <a:normAutofit fontScale="55000" lnSpcReduction="20000"/>
          </a:bodyPr>
          <a:lstStyle/>
          <a:p>
            <a:r>
              <a:rPr lang="en-US" dirty="0"/>
              <a:t>Fine, Gary A. &amp; </a:t>
            </a:r>
            <a:r>
              <a:rPr lang="en-US" dirty="0" err="1"/>
              <a:t>Kleinman</a:t>
            </a:r>
            <a:r>
              <a:rPr lang="en-US" dirty="0"/>
              <a:t>, </a:t>
            </a:r>
            <a:r>
              <a:rPr lang="en-US" dirty="0" err="1"/>
              <a:t>Sherryl</a:t>
            </a:r>
            <a:r>
              <a:rPr lang="en-US" dirty="0"/>
              <a:t> (1983). Network and Meaning: An Interactionist Approach to Structure. </a:t>
            </a:r>
            <a:r>
              <a:rPr lang="de-DE" i="1" dirty="0" err="1"/>
              <a:t>Symbolic</a:t>
            </a:r>
            <a:r>
              <a:rPr lang="de-DE" i="1" dirty="0"/>
              <a:t> Interaction</a:t>
            </a:r>
            <a:r>
              <a:rPr lang="de-DE" dirty="0"/>
              <a:t>, 6(1), 97–110.</a:t>
            </a:r>
          </a:p>
          <a:p>
            <a:r>
              <a:rPr lang="de-DE" dirty="0" smtClean="0"/>
              <a:t>Gamper</a:t>
            </a:r>
            <a:r>
              <a:rPr lang="de-DE" dirty="0"/>
              <a:t>, M., </a:t>
            </a:r>
            <a:r>
              <a:rPr lang="de-DE" dirty="0" err="1"/>
              <a:t>Fenecia</a:t>
            </a:r>
            <a:r>
              <a:rPr lang="de-DE" dirty="0"/>
              <a:t>, T. &amp; </a:t>
            </a:r>
            <a:r>
              <a:rPr lang="de-DE" dirty="0" err="1"/>
              <a:t>Schönhuth</a:t>
            </a:r>
            <a:r>
              <a:rPr lang="de-DE" dirty="0"/>
              <a:t>, M. (2013). Die Qualität </a:t>
            </a:r>
            <a:r>
              <a:rPr lang="de-DE" dirty="0" smtClean="0"/>
              <a:t>von transnationalen </a:t>
            </a:r>
            <a:r>
              <a:rPr lang="de-DE" dirty="0"/>
              <a:t>Netzwerken – eine </a:t>
            </a:r>
            <a:r>
              <a:rPr lang="de-DE" dirty="0" err="1"/>
              <a:t>triangulative</a:t>
            </a:r>
            <a:r>
              <a:rPr lang="de-DE" dirty="0"/>
              <a:t> Studie zur </a:t>
            </a:r>
            <a:r>
              <a:rPr lang="de-DE" dirty="0" smtClean="0"/>
              <a:t>Vernetzung </a:t>
            </a:r>
            <a:r>
              <a:rPr lang="de-DE" dirty="0"/>
              <a:t>von (</a:t>
            </a:r>
            <a:r>
              <a:rPr lang="de-DE" dirty="0" smtClean="0"/>
              <a:t>Spät-)</a:t>
            </a:r>
            <a:r>
              <a:rPr lang="de-DE" dirty="0" err="1"/>
              <a:t>aussiedlerInnen</a:t>
            </a:r>
            <a:r>
              <a:rPr lang="de-DE" dirty="0"/>
              <a:t>. In: Herz, A. &amp; Olivier, C. (Hrsg.). Transmigration und Soziale Arbeit </a:t>
            </a:r>
            <a:r>
              <a:rPr lang="de-DE" dirty="0" smtClean="0"/>
              <a:t>– ein </a:t>
            </a:r>
            <a:r>
              <a:rPr lang="de-DE" dirty="0"/>
              <a:t>öffnender Blick auf Alltagswelten. </a:t>
            </a:r>
            <a:r>
              <a:rPr lang="de-DE" dirty="0" err="1"/>
              <a:t>Hohengehren</a:t>
            </a:r>
            <a:r>
              <a:rPr lang="de-DE" dirty="0"/>
              <a:t>: Schneider Verlag, S. 249-272</a:t>
            </a:r>
            <a:r>
              <a:rPr lang="de-DE" dirty="0" smtClean="0"/>
              <a:t>.</a:t>
            </a:r>
          </a:p>
          <a:p>
            <a:r>
              <a:rPr lang="de-DE" dirty="0"/>
              <a:t>Garcia Diaz, Laura; Durocher, Evelyne; </a:t>
            </a:r>
            <a:r>
              <a:rPr lang="de-DE" dirty="0" err="1"/>
              <a:t>McAiney</a:t>
            </a:r>
            <a:r>
              <a:rPr lang="de-DE" dirty="0"/>
              <a:t>, Carrie; Richardson, Julie; </a:t>
            </a:r>
            <a:r>
              <a:rPr lang="de-DE" dirty="0" err="1"/>
              <a:t>Letts</a:t>
            </a:r>
            <a:r>
              <a:rPr lang="de-DE" dirty="0"/>
              <a:t>, Lori (2022): The Impact </a:t>
            </a:r>
            <a:r>
              <a:rPr lang="de-DE" dirty="0" err="1"/>
              <a:t>of</a:t>
            </a:r>
            <a:r>
              <a:rPr lang="de-DE" dirty="0"/>
              <a:t> a Canadian Model </a:t>
            </a:r>
            <a:r>
              <a:rPr lang="de-DE" dirty="0" err="1"/>
              <a:t>of</a:t>
            </a:r>
            <a:r>
              <a:rPr lang="de-DE" dirty="0"/>
              <a:t> </a:t>
            </a:r>
            <a:r>
              <a:rPr lang="de-DE" dirty="0" err="1"/>
              <a:t>Aging</a:t>
            </a:r>
            <a:r>
              <a:rPr lang="de-DE" dirty="0"/>
              <a:t> in Place on Community </a:t>
            </a:r>
            <a:r>
              <a:rPr lang="de-DE" dirty="0" err="1"/>
              <a:t>Dwelling</a:t>
            </a:r>
            <a:r>
              <a:rPr lang="de-DE" dirty="0"/>
              <a:t> </a:t>
            </a:r>
            <a:r>
              <a:rPr lang="de-DE" dirty="0" err="1"/>
              <a:t>Older</a:t>
            </a:r>
            <a:r>
              <a:rPr lang="de-DE" dirty="0"/>
              <a:t> </a:t>
            </a:r>
            <a:r>
              <a:rPr lang="de-DE" dirty="0" err="1"/>
              <a:t>Adults</a:t>
            </a:r>
            <a:r>
              <a:rPr lang="de-DE" dirty="0"/>
              <a:t>' Experience </a:t>
            </a:r>
            <a:r>
              <a:rPr lang="de-DE" dirty="0" err="1"/>
              <a:t>of</a:t>
            </a:r>
            <a:r>
              <a:rPr lang="de-DE" dirty="0"/>
              <a:t> </a:t>
            </a:r>
            <a:r>
              <a:rPr lang="de-DE" dirty="0" err="1"/>
              <a:t>Physical</a:t>
            </a:r>
            <a:r>
              <a:rPr lang="de-DE" dirty="0"/>
              <a:t> </a:t>
            </a:r>
            <a:r>
              <a:rPr lang="de-DE" dirty="0" err="1"/>
              <a:t>Distancing</a:t>
            </a:r>
            <a:r>
              <a:rPr lang="de-DE" dirty="0"/>
              <a:t> </a:t>
            </a:r>
            <a:r>
              <a:rPr lang="de-DE" dirty="0" err="1"/>
              <a:t>during</a:t>
            </a:r>
            <a:r>
              <a:rPr lang="de-DE" dirty="0"/>
              <a:t> </a:t>
            </a:r>
            <a:r>
              <a:rPr lang="de-DE" dirty="0" err="1"/>
              <a:t>the</a:t>
            </a:r>
            <a:r>
              <a:rPr lang="de-DE" dirty="0"/>
              <a:t> COVID-19 </a:t>
            </a:r>
            <a:r>
              <a:rPr lang="de-DE" dirty="0" err="1"/>
              <a:t>Pandemic</a:t>
            </a:r>
            <a:r>
              <a:rPr lang="de-DE" dirty="0"/>
              <a:t>. In: </a:t>
            </a:r>
            <a:r>
              <a:rPr lang="de-DE" i="1" dirty="0" err="1"/>
              <a:t>Ageing</a:t>
            </a:r>
            <a:r>
              <a:rPr lang="de-DE" i="1" dirty="0"/>
              <a:t> international</a:t>
            </a:r>
            <a:r>
              <a:rPr lang="de-DE" dirty="0"/>
              <a:t>, S. 1-25. DOI: 10.1007/s12126-022-09509-2</a:t>
            </a:r>
            <a:r>
              <a:rPr lang="de-DE" dirty="0" smtClean="0"/>
              <a:t>.</a:t>
            </a:r>
          </a:p>
          <a:p>
            <a:r>
              <a:rPr lang="de-DE" dirty="0"/>
              <a:t>Glaser, Barney G. &amp; </a:t>
            </a:r>
            <a:r>
              <a:rPr lang="de-DE" dirty="0" err="1"/>
              <a:t>Strauss</a:t>
            </a:r>
            <a:r>
              <a:rPr lang="de-DE" dirty="0"/>
              <a:t>, Anselm L. (1998). </a:t>
            </a:r>
            <a:r>
              <a:rPr lang="de-DE" i="1" dirty="0" err="1"/>
              <a:t>Grounded</a:t>
            </a:r>
            <a:r>
              <a:rPr lang="de-DE" i="1" dirty="0"/>
              <a:t> </a:t>
            </a:r>
            <a:r>
              <a:rPr lang="de-DE" i="1" dirty="0" err="1"/>
              <a:t>Theory</a:t>
            </a:r>
            <a:r>
              <a:rPr lang="de-DE" i="1" dirty="0"/>
              <a:t>: Strategien qualitativer Forschung</a:t>
            </a:r>
            <a:r>
              <a:rPr lang="de-DE" dirty="0"/>
              <a:t>. Aus dem Amerikanischen von Axel T. Paul und Stefan Kaufmann. </a:t>
            </a:r>
            <a:r>
              <a:rPr lang="en-US" dirty="0"/>
              <a:t>Bern, </a:t>
            </a:r>
            <a:r>
              <a:rPr lang="en-US" dirty="0" err="1"/>
              <a:t>Göttingen</a:t>
            </a:r>
            <a:r>
              <a:rPr lang="en-US" dirty="0"/>
              <a:t>, Toronto, Seattle: Hans Huber </a:t>
            </a:r>
            <a:r>
              <a:rPr lang="en-US" dirty="0" err="1"/>
              <a:t>Verlag</a:t>
            </a:r>
            <a:r>
              <a:rPr lang="en-US" dirty="0" smtClean="0"/>
              <a:t>.</a:t>
            </a:r>
          </a:p>
          <a:p>
            <a:r>
              <a:rPr lang="en-US" dirty="0"/>
              <a:t>Glaser B. G. (1978). Theoretical sensitivity. Sociology Press.</a:t>
            </a:r>
          </a:p>
          <a:p>
            <a:r>
              <a:rPr lang="en-US" dirty="0"/>
              <a:t>Glaser, B. G, &amp; Strauss, A. (1998). </a:t>
            </a:r>
            <a:r>
              <a:rPr lang="en-US" i="1" dirty="0"/>
              <a:t>Grounded Theory. </a:t>
            </a:r>
            <a:r>
              <a:rPr lang="en-US" i="1" dirty="0" err="1"/>
              <a:t>Strategien</a:t>
            </a:r>
            <a:r>
              <a:rPr lang="en-US" i="1" dirty="0"/>
              <a:t> </a:t>
            </a:r>
            <a:r>
              <a:rPr lang="en-US" i="1" dirty="0" err="1"/>
              <a:t>qualitativer</a:t>
            </a:r>
            <a:r>
              <a:rPr lang="en-US" i="1" dirty="0"/>
              <a:t> </a:t>
            </a:r>
            <a:r>
              <a:rPr lang="en-US" i="1" dirty="0" err="1"/>
              <a:t>Forschung</a:t>
            </a:r>
            <a:r>
              <a:rPr lang="en-US" dirty="0"/>
              <a:t>. Bern: Huber.</a:t>
            </a:r>
            <a:endParaRPr lang="de-DE" dirty="0"/>
          </a:p>
          <a:p>
            <a:r>
              <a:rPr lang="de-DE" dirty="0" smtClean="0"/>
              <a:t>Herz</a:t>
            </a:r>
            <a:r>
              <a:rPr lang="de-DE" dirty="0"/>
              <a:t>, A., Peters, L. &amp; Truschkat, I. (2015). </a:t>
            </a:r>
            <a:r>
              <a:rPr lang="de-DE" dirty="0" err="1"/>
              <a:t>How</a:t>
            </a:r>
            <a:r>
              <a:rPr lang="de-DE" dirty="0"/>
              <a:t> </a:t>
            </a:r>
            <a:r>
              <a:rPr lang="de-DE" dirty="0" err="1"/>
              <a:t>to</a:t>
            </a:r>
            <a:r>
              <a:rPr lang="de-DE" dirty="0"/>
              <a:t> do Qualitative </a:t>
            </a:r>
            <a:r>
              <a:rPr lang="de-DE" dirty="0" err="1"/>
              <a:t>Structural</a:t>
            </a:r>
            <a:r>
              <a:rPr lang="de-DE" dirty="0"/>
              <a:t> Analysis: The Qualitative Interpretation </a:t>
            </a:r>
            <a:r>
              <a:rPr lang="de-DE" dirty="0" err="1"/>
              <a:t>of</a:t>
            </a:r>
            <a:r>
              <a:rPr lang="de-DE" dirty="0"/>
              <a:t> Network </a:t>
            </a:r>
            <a:r>
              <a:rPr lang="de-DE" dirty="0" err="1"/>
              <a:t>Maps</a:t>
            </a:r>
            <a:r>
              <a:rPr lang="de-DE" dirty="0"/>
              <a:t> </a:t>
            </a:r>
            <a:r>
              <a:rPr lang="de-DE" dirty="0" err="1"/>
              <a:t>and</a:t>
            </a:r>
            <a:r>
              <a:rPr lang="de-DE" dirty="0"/>
              <a:t> Narrative Interviews. </a:t>
            </a:r>
            <a:r>
              <a:rPr lang="de-DE" i="1" dirty="0"/>
              <a:t>Forum Qualitative Sozialforschung / Forum: Qualitative </a:t>
            </a:r>
            <a:r>
              <a:rPr lang="de-DE" i="1" dirty="0" err="1"/>
              <a:t>Social</a:t>
            </a:r>
            <a:r>
              <a:rPr lang="de-DE" i="1" dirty="0"/>
              <a:t> Research [52 </a:t>
            </a:r>
            <a:r>
              <a:rPr lang="de-DE" i="1" dirty="0" err="1"/>
              <a:t>paragraphs</a:t>
            </a:r>
            <a:r>
              <a:rPr lang="de-DE" i="1" dirty="0"/>
              <a:t>], 16</a:t>
            </a:r>
            <a:r>
              <a:rPr lang="de-DE" dirty="0"/>
              <a:t>(1). </a:t>
            </a:r>
            <a:r>
              <a:rPr lang="de-DE" dirty="0" err="1"/>
              <a:t>Retrieved</a:t>
            </a:r>
            <a:r>
              <a:rPr lang="de-DE" dirty="0"/>
              <a:t> </a:t>
            </a:r>
            <a:r>
              <a:rPr lang="de-DE" dirty="0" err="1"/>
              <a:t>from</a:t>
            </a:r>
            <a:r>
              <a:rPr lang="de-DE" dirty="0"/>
              <a:t> </a:t>
            </a:r>
            <a:r>
              <a:rPr lang="de-DE" dirty="0">
                <a:hlinkClick r:id="rId2"/>
              </a:rPr>
              <a:t>http://nbn-resolving.de/urn:nbn:de:0114-fqs150190</a:t>
            </a:r>
            <a:endParaRPr lang="de-DE" dirty="0"/>
          </a:p>
          <a:p>
            <a:r>
              <a:rPr lang="de-DE" dirty="0"/>
              <a:t>Müller, Annika (2021): "So </a:t>
            </a:r>
            <a:r>
              <a:rPr lang="de-DE" dirty="0" err="1"/>
              <a:t>look</a:t>
            </a:r>
            <a:r>
              <a:rPr lang="de-DE" dirty="0"/>
              <a:t>, I will, I will </a:t>
            </a:r>
            <a:r>
              <a:rPr lang="de-DE" dirty="0" err="1"/>
              <a:t>move</a:t>
            </a:r>
            <a:r>
              <a:rPr lang="de-DE" dirty="0"/>
              <a:t> </a:t>
            </a:r>
            <a:r>
              <a:rPr lang="de-DE" dirty="0" err="1"/>
              <a:t>them</a:t>
            </a:r>
            <a:r>
              <a:rPr lang="de-DE" dirty="0"/>
              <a:t> </a:t>
            </a:r>
            <a:r>
              <a:rPr lang="de-DE" dirty="0" err="1"/>
              <a:t>there</a:t>
            </a:r>
            <a:r>
              <a:rPr lang="de-DE" dirty="0"/>
              <a:t>" - Dynamiken von sozialen Netzwerken aushandeln, erheben und analysieren. Forum Qualitative Sozialforschung / Forum: Qualitative </a:t>
            </a:r>
            <a:r>
              <a:rPr lang="de-DE" dirty="0" err="1"/>
              <a:t>Social</a:t>
            </a:r>
            <a:r>
              <a:rPr lang="de-DE" dirty="0"/>
              <a:t> Research, Vol. 22 </a:t>
            </a:r>
            <a:r>
              <a:rPr lang="de-DE" dirty="0" err="1"/>
              <a:t>No</a:t>
            </a:r>
            <a:r>
              <a:rPr lang="de-DE" dirty="0"/>
              <a:t>. 2 </a:t>
            </a:r>
            <a:r>
              <a:rPr lang="de-DE" dirty="0" smtClean="0"/>
              <a:t>DOI</a:t>
            </a:r>
            <a:r>
              <a:rPr lang="de-DE" dirty="0"/>
              <a:t>: 10.17169/FQS-22.2.3601.</a:t>
            </a:r>
            <a:endParaRPr lang="de-DE" dirty="0" smtClean="0"/>
          </a:p>
          <a:p>
            <a:r>
              <a:rPr lang="de-DE" dirty="0"/>
              <a:t>Truschkat, I. (2016). Schule im Kontext regionaler Übergangsstrukturen. Zur Reziprozität und Balance in Bildungsnetzwerken. In N. </a:t>
            </a:r>
            <a:r>
              <a:rPr lang="de-DE" dirty="0" err="1"/>
              <a:t>Kolleck</a:t>
            </a:r>
            <a:r>
              <a:rPr lang="de-DE" dirty="0"/>
              <a:t>, S. </a:t>
            </a:r>
            <a:r>
              <a:rPr lang="de-DE" dirty="0" err="1"/>
              <a:t>Kulin</a:t>
            </a:r>
            <a:r>
              <a:rPr lang="de-DE" dirty="0"/>
              <a:t>, I. Bormann, G. de Haan &amp; K. </a:t>
            </a:r>
            <a:r>
              <a:rPr lang="de-DE" dirty="0" err="1"/>
              <a:t>Schwippert</a:t>
            </a:r>
            <a:r>
              <a:rPr lang="de-DE" dirty="0"/>
              <a:t> (Hrsg.), </a:t>
            </a:r>
            <a:r>
              <a:rPr lang="de-DE" i="1" dirty="0"/>
              <a:t>Traditionen, </a:t>
            </a:r>
            <a:r>
              <a:rPr lang="de-DE" i="1" dirty="0" err="1"/>
              <a:t>Zukünfte</a:t>
            </a:r>
            <a:r>
              <a:rPr lang="de-DE" i="1" dirty="0"/>
              <a:t> und Wandel in Bildungsnetzwerken</a:t>
            </a:r>
            <a:r>
              <a:rPr lang="de-DE" dirty="0"/>
              <a:t> (S. 129-144). New York: </a:t>
            </a:r>
            <a:r>
              <a:rPr lang="de-DE" dirty="0" err="1"/>
              <a:t>Waxmann</a:t>
            </a:r>
            <a:r>
              <a:rPr lang="de-DE" dirty="0" smtClean="0"/>
              <a:t>.</a:t>
            </a:r>
          </a:p>
          <a:p>
            <a:r>
              <a:rPr lang="de-DE" dirty="0" smtClean="0"/>
              <a:t>Schiller</a:t>
            </a:r>
            <a:r>
              <a:rPr lang="de-DE" dirty="0"/>
              <a:t>, M.; Awad, I.; </a:t>
            </a:r>
            <a:r>
              <a:rPr lang="de-DE" dirty="0" err="1"/>
              <a:t>Buijse</a:t>
            </a:r>
            <a:r>
              <a:rPr lang="de-DE" dirty="0"/>
              <a:t>, N.; </a:t>
            </a:r>
            <a:r>
              <a:rPr lang="de-DE" dirty="0" err="1"/>
              <a:t>Chantre</a:t>
            </a:r>
            <a:r>
              <a:rPr lang="de-DE" dirty="0"/>
              <a:t>, M.; Huang, Y.-C.; </a:t>
            </a:r>
            <a:r>
              <a:rPr lang="de-DE" dirty="0" err="1"/>
              <a:t>Jonitz</a:t>
            </a:r>
            <a:r>
              <a:rPr lang="de-DE" dirty="0"/>
              <a:t>, E.; van den Brink, L.; van Dordrecht, L</a:t>
            </a:r>
            <a:r>
              <a:rPr lang="de-DE" dirty="0" smtClean="0"/>
              <a:t>. (2023) </a:t>
            </a:r>
            <a:r>
              <a:rPr lang="en-US" dirty="0"/>
              <a:t>Brokerage in urban networks on diversity and inclusion: The case of </a:t>
            </a:r>
            <a:r>
              <a:rPr lang="en-US" dirty="0" smtClean="0"/>
              <a:t>Rotterdam. </a:t>
            </a:r>
            <a:r>
              <a:rPr lang="de-DE" dirty="0" smtClean="0"/>
              <a:t>Cities (135), S 104219</a:t>
            </a:r>
          </a:p>
          <a:p>
            <a:r>
              <a:rPr lang="en-US" dirty="0" err="1"/>
              <a:t>Wittner</a:t>
            </a:r>
            <a:r>
              <a:rPr lang="en-US" dirty="0"/>
              <a:t>, Britta; </a:t>
            </a:r>
            <a:r>
              <a:rPr lang="en-US" dirty="0" err="1"/>
              <a:t>Kauffeld</a:t>
            </a:r>
            <a:r>
              <a:rPr lang="en-US" dirty="0"/>
              <a:t>, Simone (2023): Social capital and career planning amongst first generation and non-first generation high school and college students in Germany: a social network analysis approach. In: </a:t>
            </a:r>
            <a:r>
              <a:rPr lang="en-US" i="1" dirty="0" err="1"/>
              <a:t>Int</a:t>
            </a:r>
            <a:r>
              <a:rPr lang="en-US" i="1" dirty="0"/>
              <a:t> J </a:t>
            </a:r>
            <a:r>
              <a:rPr lang="en-US" i="1" dirty="0" err="1"/>
              <a:t>Educ</a:t>
            </a:r>
            <a:r>
              <a:rPr lang="en-US" i="1" dirty="0"/>
              <a:t> </a:t>
            </a:r>
            <a:r>
              <a:rPr lang="en-US" i="1" dirty="0" err="1"/>
              <a:t>Vocat</a:t>
            </a:r>
            <a:r>
              <a:rPr lang="en-US" i="1" dirty="0"/>
              <a:t> Guidance </a:t>
            </a:r>
            <a:r>
              <a:rPr lang="en-US" dirty="0"/>
              <a:t>23 (2), S. 295-317. DOI: 10.1007/s10775-021-09513-z</a:t>
            </a:r>
            <a:r>
              <a:rPr lang="en-US" dirty="0" smtClean="0"/>
              <a:t>.</a:t>
            </a:r>
            <a:endParaRPr lang="de-DE" dirty="0"/>
          </a:p>
        </p:txBody>
      </p:sp>
    </p:spTree>
    <p:extLst>
      <p:ext uri="{BB962C8B-B14F-4D97-AF65-F5344CB8AC3E}">
        <p14:creationId xmlns:p14="http://schemas.microsoft.com/office/powerpoint/2010/main" val="5027504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Abstract</a:t>
            </a:r>
            <a:endParaRPr lang="de-DE" dirty="0"/>
          </a:p>
        </p:txBody>
      </p:sp>
      <p:sp>
        <p:nvSpPr>
          <p:cNvPr id="3" name="Inhaltsplatzhalter 2"/>
          <p:cNvSpPr>
            <a:spLocks noGrp="1"/>
          </p:cNvSpPr>
          <p:nvPr>
            <p:ph idx="1"/>
          </p:nvPr>
        </p:nvSpPr>
        <p:spPr/>
        <p:txBody>
          <a:bodyPr>
            <a:normAutofit fontScale="92500" lnSpcReduction="10000"/>
          </a:bodyPr>
          <a:lstStyle/>
          <a:p>
            <a:r>
              <a:rPr lang="en-US" dirty="0"/>
              <a:t>Qualitative Structural Analysis (QSA) forms an independent research approach within qualitative network research. QSA is an approach for </a:t>
            </a:r>
            <a:r>
              <a:rPr lang="en-US" dirty="0" err="1"/>
              <a:t>analysing</a:t>
            </a:r>
            <a:r>
              <a:rPr lang="en-US" dirty="0"/>
              <a:t> qualitative network data (e.g. network maps and narrative data from interviews). It is located in the interpretative and structural paradigm. Theoretical network concepts are translated into a qualitative research approach in that QSA combines the analytical perspectives and concepts of structural analysis with analytical standards of qualitative social research. While QSA has mainly been developed in dealing with practical research questions and is increasingly being applied in empirical studies, the session elaborates the methodological basis of QSA. QSA is framed by reconstructive, structural and theory-generating approaches as well as analytical concepts of (structural) network research. The respective methodological foundations are reflected with regard to their practical research consequences for the application of QSA, which are illustrated using examples from research projects.</a:t>
            </a:r>
            <a:endParaRPr lang="de-DE" dirty="0"/>
          </a:p>
        </p:txBody>
      </p:sp>
    </p:spTree>
    <p:extLst>
      <p:ext uri="{BB962C8B-B14F-4D97-AF65-F5344CB8AC3E}">
        <p14:creationId xmlns:p14="http://schemas.microsoft.com/office/powerpoint/2010/main" val="33328984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Overview</a:t>
            </a:r>
            <a:endParaRPr lang="de-DE" dirty="0"/>
          </a:p>
        </p:txBody>
      </p:sp>
      <p:sp>
        <p:nvSpPr>
          <p:cNvPr id="3" name="Inhaltsplatzhalter 2"/>
          <p:cNvSpPr>
            <a:spLocks noGrp="1"/>
          </p:cNvSpPr>
          <p:nvPr>
            <p:ph idx="1"/>
          </p:nvPr>
        </p:nvSpPr>
        <p:spPr/>
        <p:txBody>
          <a:bodyPr/>
          <a:lstStyle/>
          <a:p>
            <a:r>
              <a:rPr lang="de-DE" dirty="0" smtClean="0"/>
              <a:t>QSA: </a:t>
            </a:r>
            <a:r>
              <a:rPr lang="de-DE" dirty="0" err="1" smtClean="0"/>
              <a:t>From</a:t>
            </a:r>
            <a:r>
              <a:rPr lang="de-DE" dirty="0" smtClean="0"/>
              <a:t> </a:t>
            </a:r>
            <a:r>
              <a:rPr lang="de-DE" dirty="0" err="1" smtClean="0"/>
              <a:t>development</a:t>
            </a:r>
            <a:r>
              <a:rPr lang="de-DE" dirty="0" smtClean="0"/>
              <a:t> in </a:t>
            </a:r>
            <a:r>
              <a:rPr lang="de-DE" dirty="0" err="1" smtClean="0"/>
              <a:t>empirical</a:t>
            </a:r>
            <a:r>
              <a:rPr lang="de-DE" dirty="0" smtClean="0"/>
              <a:t> </a:t>
            </a:r>
            <a:r>
              <a:rPr lang="de-DE" dirty="0" err="1" smtClean="0"/>
              <a:t>research</a:t>
            </a:r>
            <a:r>
              <a:rPr lang="de-DE" dirty="0" smtClean="0"/>
              <a:t> </a:t>
            </a:r>
            <a:r>
              <a:rPr lang="de-DE" dirty="0" err="1" smtClean="0"/>
              <a:t>projects</a:t>
            </a:r>
            <a:r>
              <a:rPr lang="de-DE" dirty="0" smtClean="0"/>
              <a:t> </a:t>
            </a:r>
            <a:r>
              <a:rPr lang="de-DE" dirty="0" err="1" smtClean="0"/>
              <a:t>towards</a:t>
            </a:r>
            <a:r>
              <a:rPr lang="de-DE" dirty="0" smtClean="0"/>
              <a:t> </a:t>
            </a:r>
            <a:r>
              <a:rPr lang="de-DE" dirty="0" err="1" smtClean="0"/>
              <a:t>methodological</a:t>
            </a:r>
            <a:r>
              <a:rPr lang="de-DE" dirty="0" smtClean="0"/>
              <a:t> </a:t>
            </a:r>
            <a:r>
              <a:rPr lang="de-DE" dirty="0" err="1" smtClean="0"/>
              <a:t>foundation</a:t>
            </a:r>
            <a:endParaRPr lang="de-DE" dirty="0" smtClean="0"/>
          </a:p>
          <a:p>
            <a:r>
              <a:rPr lang="de-DE" dirty="0" smtClean="0"/>
              <a:t>3 </a:t>
            </a:r>
            <a:r>
              <a:rPr lang="de-DE" dirty="0" err="1" smtClean="0"/>
              <a:t>basics</a:t>
            </a:r>
            <a:r>
              <a:rPr lang="de-DE" dirty="0" smtClean="0"/>
              <a:t> </a:t>
            </a:r>
            <a:r>
              <a:rPr lang="de-DE" dirty="0" err="1" smtClean="0"/>
              <a:t>of</a:t>
            </a:r>
            <a:r>
              <a:rPr lang="de-DE" dirty="0" smtClean="0"/>
              <a:t> </a:t>
            </a:r>
            <a:r>
              <a:rPr lang="de-DE" b="1" dirty="0" smtClean="0">
                <a:solidFill>
                  <a:srgbClr val="FF0000"/>
                </a:solidFill>
              </a:rPr>
              <a:t>Qualitative, </a:t>
            </a:r>
            <a:r>
              <a:rPr lang="de-DE" b="1" dirty="0" err="1" smtClean="0">
                <a:solidFill>
                  <a:srgbClr val="FF0000"/>
                </a:solidFill>
              </a:rPr>
              <a:t>Structural</a:t>
            </a:r>
            <a:r>
              <a:rPr lang="de-DE" b="1" dirty="0" smtClean="0">
                <a:solidFill>
                  <a:srgbClr val="FF0000"/>
                </a:solidFill>
              </a:rPr>
              <a:t>, </a:t>
            </a:r>
            <a:r>
              <a:rPr lang="de-DE" b="1" dirty="0" smtClean="0">
                <a:solidFill>
                  <a:srgbClr val="FF0000"/>
                </a:solidFill>
              </a:rPr>
              <a:t>Analytical</a:t>
            </a:r>
            <a:endParaRPr lang="de-DE" b="1" dirty="0" smtClean="0">
              <a:solidFill>
                <a:srgbClr val="FF0000"/>
              </a:solidFill>
            </a:endParaRPr>
          </a:p>
          <a:p>
            <a:r>
              <a:rPr lang="de-DE" dirty="0" err="1" smtClean="0"/>
              <a:t>Conclusion</a:t>
            </a:r>
            <a:endParaRPr lang="de-DE" dirty="0" smtClean="0"/>
          </a:p>
          <a:p>
            <a:pPr lvl="1"/>
            <a:endParaRPr lang="de-DE" dirty="0"/>
          </a:p>
        </p:txBody>
      </p:sp>
    </p:spTree>
    <p:extLst>
      <p:ext uri="{BB962C8B-B14F-4D97-AF65-F5344CB8AC3E}">
        <p14:creationId xmlns:p14="http://schemas.microsoft.com/office/powerpoint/2010/main" val="3204312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Intro (1)</a:t>
            </a:r>
            <a:endParaRPr lang="de-DE" dirty="0"/>
          </a:p>
        </p:txBody>
      </p:sp>
      <p:sp>
        <p:nvSpPr>
          <p:cNvPr id="3" name="Inhaltsplatzhalter 2"/>
          <p:cNvSpPr>
            <a:spLocks noGrp="1"/>
          </p:cNvSpPr>
          <p:nvPr>
            <p:ph idx="1"/>
          </p:nvPr>
        </p:nvSpPr>
        <p:spPr>
          <a:xfrm>
            <a:off x="251520" y="1196752"/>
            <a:ext cx="8206680" cy="5328592"/>
          </a:xfrm>
        </p:spPr>
        <p:txBody>
          <a:bodyPr>
            <a:normAutofit lnSpcReduction="10000"/>
          </a:bodyPr>
          <a:lstStyle/>
          <a:p>
            <a:r>
              <a:rPr lang="de-DE" dirty="0" smtClean="0"/>
              <a:t>Development </a:t>
            </a:r>
            <a:r>
              <a:rPr lang="de-DE" dirty="0" err="1" smtClean="0"/>
              <a:t>of</a:t>
            </a:r>
            <a:r>
              <a:rPr lang="de-DE" dirty="0" smtClean="0"/>
              <a:t> qualitative </a:t>
            </a:r>
            <a:r>
              <a:rPr lang="de-DE" dirty="0" err="1" smtClean="0"/>
              <a:t>network</a:t>
            </a:r>
            <a:r>
              <a:rPr lang="de-DE" dirty="0" smtClean="0"/>
              <a:t> </a:t>
            </a:r>
            <a:r>
              <a:rPr lang="de-DE" dirty="0" err="1" smtClean="0"/>
              <a:t>methods</a:t>
            </a:r>
            <a:r>
              <a:rPr lang="de-DE" dirty="0" smtClean="0"/>
              <a:t> </a:t>
            </a:r>
            <a:r>
              <a:rPr lang="de-DE" dirty="0" err="1" smtClean="0"/>
              <a:t>mainly</a:t>
            </a:r>
            <a:r>
              <a:rPr lang="de-DE" dirty="0" smtClean="0"/>
              <a:t> in </a:t>
            </a:r>
            <a:r>
              <a:rPr lang="de-DE" dirty="0" err="1" smtClean="0"/>
              <a:t>empirical</a:t>
            </a:r>
            <a:r>
              <a:rPr lang="de-DE" dirty="0" smtClean="0"/>
              <a:t> </a:t>
            </a:r>
            <a:r>
              <a:rPr lang="de-DE" dirty="0" err="1" smtClean="0"/>
              <a:t>studies</a:t>
            </a:r>
            <a:r>
              <a:rPr lang="de-DE" dirty="0" smtClean="0"/>
              <a:t>, </a:t>
            </a:r>
            <a:r>
              <a:rPr lang="de-DE" dirty="0" err="1" smtClean="0"/>
              <a:t>with</a:t>
            </a:r>
            <a:r>
              <a:rPr lang="de-DE" dirty="0" smtClean="0"/>
              <a:t> different </a:t>
            </a:r>
            <a:r>
              <a:rPr lang="de-DE" dirty="0" err="1" smtClean="0"/>
              <a:t>foci</a:t>
            </a:r>
            <a:endParaRPr lang="de-DE" dirty="0"/>
          </a:p>
          <a:p>
            <a:pPr lvl="1"/>
            <a:r>
              <a:rPr lang="de-DE" dirty="0" err="1" smtClean="0"/>
              <a:t>Approaches</a:t>
            </a:r>
            <a:r>
              <a:rPr lang="de-DE" dirty="0" smtClean="0"/>
              <a:t> in </a:t>
            </a:r>
            <a:r>
              <a:rPr lang="de-DE" dirty="0" err="1" smtClean="0"/>
              <a:t>data</a:t>
            </a:r>
            <a:r>
              <a:rPr lang="de-DE" dirty="0" smtClean="0"/>
              <a:t> </a:t>
            </a:r>
            <a:r>
              <a:rPr lang="de-DE" dirty="0" err="1" smtClean="0"/>
              <a:t>collection</a:t>
            </a:r>
            <a:r>
              <a:rPr lang="de-DE" dirty="0" smtClean="0"/>
              <a:t> (e.g. </a:t>
            </a:r>
            <a:r>
              <a:rPr lang="en-US" dirty="0"/>
              <a:t>D'Angelo et al. 2016; </a:t>
            </a:r>
            <a:r>
              <a:rPr lang="en-US" dirty="0" err="1"/>
              <a:t>Gamper</a:t>
            </a:r>
            <a:r>
              <a:rPr lang="en-US" dirty="0"/>
              <a:t> </a:t>
            </a:r>
            <a:r>
              <a:rPr lang="en-US" dirty="0" smtClean="0"/>
              <a:t>et al </a:t>
            </a:r>
            <a:r>
              <a:rPr lang="en-US" dirty="0"/>
              <a:t>2013; </a:t>
            </a:r>
            <a:r>
              <a:rPr lang="en-US" dirty="0" err="1" smtClean="0"/>
              <a:t>Hollstein</a:t>
            </a:r>
            <a:r>
              <a:rPr lang="en-US" dirty="0" smtClean="0"/>
              <a:t> </a:t>
            </a:r>
            <a:r>
              <a:rPr lang="en-US" dirty="0"/>
              <a:t>et al </a:t>
            </a:r>
            <a:r>
              <a:rPr lang="en-US" dirty="0" smtClean="0"/>
              <a:t>2020</a:t>
            </a:r>
            <a:r>
              <a:rPr lang="de-DE" dirty="0" smtClean="0"/>
              <a:t>)</a:t>
            </a:r>
            <a:endParaRPr lang="de-DE" dirty="0"/>
          </a:p>
          <a:p>
            <a:pPr lvl="1"/>
            <a:r>
              <a:rPr lang="de-DE" dirty="0" err="1" smtClean="0"/>
              <a:t>Approaches</a:t>
            </a:r>
            <a:r>
              <a:rPr lang="de-DE" dirty="0" smtClean="0"/>
              <a:t> in </a:t>
            </a:r>
            <a:r>
              <a:rPr lang="de-DE" dirty="0" err="1" smtClean="0"/>
              <a:t>data</a:t>
            </a:r>
            <a:r>
              <a:rPr lang="de-DE" dirty="0" smtClean="0"/>
              <a:t> </a:t>
            </a:r>
            <a:r>
              <a:rPr lang="de-DE" dirty="0" err="1" smtClean="0"/>
              <a:t>analysis</a:t>
            </a:r>
            <a:r>
              <a:rPr lang="de-DE" dirty="0" smtClean="0"/>
              <a:t> (e.g. Bernhard 2018; </a:t>
            </a:r>
            <a:r>
              <a:rPr lang="de-DE" dirty="0" err="1" smtClean="0"/>
              <a:t>Brandhorst</a:t>
            </a:r>
            <a:r>
              <a:rPr lang="de-DE" dirty="0" smtClean="0"/>
              <a:t> &amp; </a:t>
            </a:r>
            <a:r>
              <a:rPr lang="de-DE" dirty="0" err="1" smtClean="0"/>
              <a:t>Krzyzowski</a:t>
            </a:r>
            <a:r>
              <a:rPr lang="de-DE" dirty="0" smtClean="0"/>
              <a:t> 2022)</a:t>
            </a:r>
          </a:p>
          <a:p>
            <a:pPr lvl="1"/>
            <a:r>
              <a:rPr lang="de-DE" i="1" dirty="0" err="1"/>
              <a:t>Few</a:t>
            </a:r>
            <a:r>
              <a:rPr lang="de-DE" i="1" dirty="0"/>
              <a:t> </a:t>
            </a:r>
            <a:r>
              <a:rPr lang="de-DE" i="1" dirty="0" err="1"/>
              <a:t>theoretical</a:t>
            </a:r>
            <a:r>
              <a:rPr lang="de-DE" i="1" dirty="0"/>
              <a:t> </a:t>
            </a:r>
            <a:r>
              <a:rPr lang="de-DE" i="1" dirty="0" err="1"/>
              <a:t>considerations</a:t>
            </a:r>
            <a:r>
              <a:rPr lang="de-DE" i="1" dirty="0"/>
              <a:t> (e.g. </a:t>
            </a:r>
            <a:r>
              <a:rPr lang="en-US" i="1" dirty="0"/>
              <a:t>Fine &amp; </a:t>
            </a:r>
            <a:r>
              <a:rPr lang="en-US" i="1" dirty="0" err="1"/>
              <a:t>Kleinman</a:t>
            </a:r>
            <a:r>
              <a:rPr lang="en-US" i="1" dirty="0"/>
              <a:t> 1983; </a:t>
            </a:r>
            <a:r>
              <a:rPr lang="de-DE" i="1" dirty="0"/>
              <a:t>Töpfer &amp; Behrmann 2021)</a:t>
            </a:r>
          </a:p>
          <a:p>
            <a:r>
              <a:rPr lang="en-US" dirty="0" smtClean="0"/>
              <a:t>Qualitative </a:t>
            </a:r>
            <a:r>
              <a:rPr lang="en-US" dirty="0"/>
              <a:t>Structural Analysis (QSA) forms an </a:t>
            </a:r>
            <a:r>
              <a:rPr lang="en-US" dirty="0" smtClean="0"/>
              <a:t>research </a:t>
            </a:r>
            <a:r>
              <a:rPr lang="en-US" dirty="0"/>
              <a:t>approach within qualitative network </a:t>
            </a:r>
            <a:r>
              <a:rPr lang="en-US" dirty="0" smtClean="0"/>
              <a:t>research (e.g. Herz et al 2015; </a:t>
            </a:r>
            <a:r>
              <a:rPr lang="de-DE" dirty="0" smtClean="0"/>
              <a:t>Peters et al 2019</a:t>
            </a:r>
            <a:r>
              <a:rPr lang="en-US" dirty="0" smtClean="0"/>
              <a:t>)</a:t>
            </a:r>
            <a:endParaRPr lang="de-DE" dirty="0"/>
          </a:p>
          <a:p>
            <a:r>
              <a:rPr lang="en-US" dirty="0"/>
              <a:t>QSA has mainly been developed in dealing with practical research questions and is increasingly </a:t>
            </a:r>
            <a:r>
              <a:rPr lang="en-US" dirty="0" smtClean="0"/>
              <a:t>applied </a:t>
            </a:r>
            <a:r>
              <a:rPr lang="en-US" dirty="0"/>
              <a:t>in empirical </a:t>
            </a:r>
            <a:r>
              <a:rPr lang="en-US" dirty="0" smtClean="0"/>
              <a:t>studies (e.g. Altissimo 2016; Bakker 2021; </a:t>
            </a:r>
            <a:r>
              <a:rPr lang="en-US" dirty="0" err="1" smtClean="0"/>
              <a:t>Fabel-Lamla</a:t>
            </a:r>
            <a:r>
              <a:rPr lang="en-US" dirty="0" smtClean="0"/>
              <a:t> &amp; </a:t>
            </a:r>
            <a:r>
              <a:rPr lang="en-US" dirty="0" err="1" smtClean="0"/>
              <a:t>Haude</a:t>
            </a:r>
            <a:r>
              <a:rPr lang="en-US" dirty="0" smtClean="0"/>
              <a:t> 2016; </a:t>
            </a:r>
            <a:r>
              <a:rPr lang="en-US" dirty="0"/>
              <a:t>Garcia Diaz et al. 2022 ; Müller </a:t>
            </a:r>
            <a:r>
              <a:rPr lang="en-US" dirty="0" smtClean="0"/>
              <a:t>2021; </a:t>
            </a:r>
            <a:r>
              <a:rPr lang="en-US" dirty="0"/>
              <a:t>Schiller et al 2023; </a:t>
            </a:r>
            <a:r>
              <a:rPr lang="en-US" dirty="0" smtClean="0"/>
              <a:t>Truschkat </a:t>
            </a:r>
            <a:r>
              <a:rPr lang="en-US" dirty="0" smtClean="0"/>
              <a:t>2016; </a:t>
            </a:r>
            <a:r>
              <a:rPr lang="en-US" dirty="0" err="1" smtClean="0"/>
              <a:t>Wittner</a:t>
            </a:r>
            <a:r>
              <a:rPr lang="en-US" dirty="0" smtClean="0"/>
              <a:t> </a:t>
            </a:r>
            <a:r>
              <a:rPr lang="en-US" dirty="0" smtClean="0"/>
              <a:t>&amp; </a:t>
            </a:r>
            <a:r>
              <a:rPr lang="en-US" dirty="0" err="1" smtClean="0"/>
              <a:t>Kauffeld</a:t>
            </a:r>
            <a:r>
              <a:rPr lang="en-US" dirty="0" smtClean="0"/>
              <a:t> </a:t>
            </a:r>
            <a:r>
              <a:rPr lang="en-US" dirty="0" smtClean="0"/>
              <a:t>2023)</a:t>
            </a:r>
            <a:endParaRPr lang="en-US" dirty="0" smtClean="0"/>
          </a:p>
          <a:p>
            <a:endParaRPr lang="en-US" dirty="0" smtClean="0"/>
          </a:p>
          <a:p>
            <a:endParaRPr lang="en-US" dirty="0"/>
          </a:p>
        </p:txBody>
      </p:sp>
    </p:spTree>
    <p:extLst>
      <p:ext uri="{BB962C8B-B14F-4D97-AF65-F5344CB8AC3E}">
        <p14:creationId xmlns:p14="http://schemas.microsoft.com/office/powerpoint/2010/main" val="363481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Intro (2)</a:t>
            </a:r>
            <a:endParaRPr lang="de-DE" dirty="0"/>
          </a:p>
        </p:txBody>
      </p:sp>
      <p:sp>
        <p:nvSpPr>
          <p:cNvPr id="3" name="Inhaltsplatzhalter 2"/>
          <p:cNvSpPr>
            <a:spLocks noGrp="1"/>
          </p:cNvSpPr>
          <p:nvPr>
            <p:ph idx="1"/>
          </p:nvPr>
        </p:nvSpPr>
        <p:spPr/>
        <p:txBody>
          <a:bodyPr/>
          <a:lstStyle/>
          <a:p>
            <a:r>
              <a:rPr lang="en-US" dirty="0"/>
              <a:t>Missing: </a:t>
            </a:r>
            <a:r>
              <a:rPr lang="en-US" dirty="0" smtClean="0"/>
              <a:t>Description of </a:t>
            </a:r>
            <a:r>
              <a:rPr lang="en-US" dirty="0"/>
              <a:t>methodological basis of </a:t>
            </a:r>
            <a:r>
              <a:rPr lang="en-US" dirty="0" smtClean="0"/>
              <a:t>QSA</a:t>
            </a:r>
            <a:endParaRPr lang="en-US" dirty="0"/>
          </a:p>
          <a:p>
            <a:r>
              <a:rPr lang="en-US" dirty="0" smtClean="0"/>
              <a:t>Focus today:</a:t>
            </a:r>
            <a:endParaRPr lang="en-US" dirty="0"/>
          </a:p>
          <a:p>
            <a:pPr marL="274320" lvl="1" indent="0">
              <a:buNone/>
            </a:pPr>
            <a:r>
              <a:rPr lang="de-DE" sz="2400" dirty="0"/>
              <a:t>1. </a:t>
            </a:r>
            <a:r>
              <a:rPr lang="de-DE" sz="2400" b="1" dirty="0" smtClean="0"/>
              <a:t>Q</a:t>
            </a:r>
            <a:r>
              <a:rPr lang="de-DE" sz="2400" dirty="0" smtClean="0"/>
              <a:t>SA: </a:t>
            </a:r>
            <a:r>
              <a:rPr lang="de-DE" sz="2400" b="1" dirty="0"/>
              <a:t>qualitative</a:t>
            </a:r>
            <a:r>
              <a:rPr lang="de-DE" sz="2400" dirty="0"/>
              <a:t>: </a:t>
            </a:r>
            <a:r>
              <a:rPr lang="de-DE" sz="2400" b="1" dirty="0" err="1">
                <a:solidFill>
                  <a:srgbClr val="C00000"/>
                </a:solidFill>
              </a:rPr>
              <a:t>reconstructive</a:t>
            </a:r>
            <a:r>
              <a:rPr lang="de-DE" sz="2400" b="1" dirty="0">
                <a:solidFill>
                  <a:srgbClr val="C00000"/>
                </a:solidFill>
              </a:rPr>
              <a:t> </a:t>
            </a:r>
            <a:r>
              <a:rPr lang="de-DE" sz="2400" b="1" dirty="0" err="1">
                <a:solidFill>
                  <a:srgbClr val="C00000"/>
                </a:solidFill>
              </a:rPr>
              <a:t>research</a:t>
            </a:r>
            <a:r>
              <a:rPr lang="de-DE" sz="2400" b="1" dirty="0">
                <a:solidFill>
                  <a:srgbClr val="C00000"/>
                </a:solidFill>
              </a:rPr>
              <a:t> </a:t>
            </a:r>
            <a:r>
              <a:rPr lang="de-DE" sz="2400" b="1" dirty="0" err="1">
                <a:solidFill>
                  <a:srgbClr val="C00000"/>
                </a:solidFill>
              </a:rPr>
              <a:t>approach</a:t>
            </a:r>
            <a:r>
              <a:rPr lang="de-DE" sz="2400" dirty="0"/>
              <a:t/>
            </a:r>
            <a:br>
              <a:rPr lang="de-DE" sz="2400" dirty="0"/>
            </a:br>
            <a:r>
              <a:rPr lang="de-DE" sz="2400" dirty="0"/>
              <a:t/>
            </a:r>
            <a:br>
              <a:rPr lang="de-DE" sz="2400" dirty="0"/>
            </a:br>
            <a:r>
              <a:rPr lang="de-DE" sz="2400" dirty="0"/>
              <a:t>2. </a:t>
            </a:r>
            <a:r>
              <a:rPr lang="de-DE" sz="2400" dirty="0" smtClean="0"/>
              <a:t>Q</a:t>
            </a:r>
            <a:r>
              <a:rPr lang="de-DE" sz="2400" b="1" dirty="0" smtClean="0"/>
              <a:t>S</a:t>
            </a:r>
            <a:r>
              <a:rPr lang="de-DE" sz="2400" dirty="0" smtClean="0"/>
              <a:t>A: </a:t>
            </a:r>
            <a:r>
              <a:rPr lang="de-DE" sz="2400" b="1" dirty="0" err="1">
                <a:solidFill>
                  <a:srgbClr val="C00000"/>
                </a:solidFill>
              </a:rPr>
              <a:t>theoretically</a:t>
            </a:r>
            <a:r>
              <a:rPr lang="de-DE" sz="2400" b="1" dirty="0">
                <a:solidFill>
                  <a:srgbClr val="C00000"/>
                </a:solidFill>
              </a:rPr>
              <a:t> </a:t>
            </a:r>
            <a:r>
              <a:rPr lang="de-DE" sz="2400" b="1" dirty="0" err="1">
                <a:solidFill>
                  <a:srgbClr val="C00000"/>
                </a:solidFill>
              </a:rPr>
              <a:t>sensitized</a:t>
            </a:r>
            <a:r>
              <a:rPr lang="de-DE" sz="2400" b="1" dirty="0">
                <a:solidFill>
                  <a:srgbClr val="C00000"/>
                </a:solidFill>
              </a:rPr>
              <a:t> </a:t>
            </a:r>
            <a:r>
              <a:rPr lang="de-DE" sz="2400" b="1" dirty="0" err="1"/>
              <a:t>through</a:t>
            </a:r>
            <a:r>
              <a:rPr lang="de-DE" sz="2400" b="1" dirty="0"/>
              <a:t> </a:t>
            </a:r>
            <a:r>
              <a:rPr lang="de-DE" sz="2400" b="1" dirty="0" err="1"/>
              <a:t>concepts</a:t>
            </a:r>
            <a:r>
              <a:rPr lang="de-DE" sz="2400" b="1" dirty="0"/>
              <a:t> </a:t>
            </a:r>
            <a:r>
              <a:rPr lang="de-DE" sz="2400" b="1" dirty="0" err="1"/>
              <a:t>of</a:t>
            </a:r>
            <a:r>
              <a:rPr lang="de-DE" sz="2400" b="1" dirty="0"/>
              <a:t> </a:t>
            </a:r>
            <a:r>
              <a:rPr lang="de-DE" sz="2400" b="1" dirty="0" err="1">
                <a:solidFill>
                  <a:srgbClr val="FF0000"/>
                </a:solidFill>
              </a:rPr>
              <a:t>structural</a:t>
            </a:r>
            <a:r>
              <a:rPr lang="de-DE" sz="2400" b="1" dirty="0">
                <a:solidFill>
                  <a:srgbClr val="FF0000"/>
                </a:solidFill>
              </a:rPr>
              <a:t> </a:t>
            </a:r>
            <a:r>
              <a:rPr lang="de-DE" sz="2400" b="1" dirty="0" err="1"/>
              <a:t>analysis</a:t>
            </a:r>
            <a:endParaRPr lang="de-DE" sz="2400" b="1" dirty="0"/>
          </a:p>
          <a:p>
            <a:pPr marL="274320" lvl="1" indent="0">
              <a:buNone/>
            </a:pPr>
            <a:r>
              <a:rPr lang="de-DE" sz="2400" dirty="0" smtClean="0"/>
              <a:t>3</a:t>
            </a:r>
            <a:r>
              <a:rPr lang="de-DE" sz="2400" dirty="0"/>
              <a:t>. </a:t>
            </a:r>
            <a:r>
              <a:rPr lang="de-DE" sz="2400" dirty="0" smtClean="0"/>
              <a:t>QS</a:t>
            </a:r>
            <a:r>
              <a:rPr lang="de-DE" sz="2400" b="1" dirty="0" smtClean="0"/>
              <a:t>A</a:t>
            </a:r>
            <a:r>
              <a:rPr lang="de-DE" sz="2400" dirty="0" smtClean="0"/>
              <a:t>: </a:t>
            </a:r>
            <a:r>
              <a:rPr lang="de-DE" sz="2400" b="1" dirty="0" err="1" smtClean="0"/>
              <a:t>analysis</a:t>
            </a:r>
            <a:r>
              <a:rPr lang="de-DE" sz="2400" dirty="0" smtClean="0"/>
              <a:t>: </a:t>
            </a:r>
            <a:r>
              <a:rPr lang="de-DE" sz="2400" dirty="0" err="1" smtClean="0"/>
              <a:t>aims</a:t>
            </a:r>
            <a:r>
              <a:rPr lang="de-DE" sz="2400" dirty="0" smtClean="0"/>
              <a:t> on</a:t>
            </a:r>
            <a:r>
              <a:rPr lang="de-DE" sz="2400" b="1" dirty="0">
                <a:solidFill>
                  <a:srgbClr val="C00000"/>
                </a:solidFill>
              </a:rPr>
              <a:t> </a:t>
            </a:r>
            <a:r>
              <a:rPr lang="de-DE" sz="2400" b="1" dirty="0" err="1">
                <a:solidFill>
                  <a:srgbClr val="C00000"/>
                </a:solidFill>
              </a:rPr>
              <a:t>development</a:t>
            </a:r>
            <a:r>
              <a:rPr lang="de-DE" sz="2400" b="1" dirty="0">
                <a:solidFill>
                  <a:srgbClr val="C00000"/>
                </a:solidFill>
              </a:rPr>
              <a:t> </a:t>
            </a:r>
            <a:r>
              <a:rPr lang="de-DE" sz="2400" b="1" dirty="0" err="1">
                <a:solidFill>
                  <a:srgbClr val="C00000"/>
                </a:solidFill>
              </a:rPr>
              <a:t>of</a:t>
            </a:r>
            <a:r>
              <a:rPr lang="de-DE" sz="2400" b="1" dirty="0">
                <a:solidFill>
                  <a:srgbClr val="C00000"/>
                </a:solidFill>
              </a:rPr>
              <a:t> </a:t>
            </a:r>
            <a:r>
              <a:rPr lang="de-DE" sz="2400" b="1" dirty="0" err="1">
                <a:solidFill>
                  <a:srgbClr val="C00000"/>
                </a:solidFill>
              </a:rPr>
              <a:t>structure-focused</a:t>
            </a:r>
            <a:r>
              <a:rPr lang="de-DE" sz="2400" b="1" dirty="0">
                <a:solidFill>
                  <a:srgbClr val="C00000"/>
                </a:solidFill>
              </a:rPr>
              <a:t> </a:t>
            </a:r>
            <a:r>
              <a:rPr lang="de-DE" sz="2400" b="1" dirty="0" err="1">
                <a:solidFill>
                  <a:srgbClr val="C00000"/>
                </a:solidFill>
              </a:rPr>
              <a:t>grounded</a:t>
            </a:r>
            <a:r>
              <a:rPr lang="de-DE" sz="2400" b="1" dirty="0">
                <a:solidFill>
                  <a:srgbClr val="C00000"/>
                </a:solidFill>
              </a:rPr>
              <a:t> </a:t>
            </a:r>
            <a:r>
              <a:rPr lang="de-DE" sz="2400" b="1" dirty="0" err="1">
                <a:solidFill>
                  <a:srgbClr val="C00000"/>
                </a:solidFill>
              </a:rPr>
              <a:t>theory</a:t>
            </a:r>
            <a:endParaRPr lang="de-DE" sz="2400" b="1" dirty="0">
              <a:solidFill>
                <a:srgbClr val="C00000"/>
              </a:solidFill>
            </a:endParaRPr>
          </a:p>
        </p:txBody>
      </p:sp>
    </p:spTree>
    <p:extLst>
      <p:ext uri="{BB962C8B-B14F-4D97-AF65-F5344CB8AC3E}">
        <p14:creationId xmlns:p14="http://schemas.microsoft.com/office/powerpoint/2010/main" val="3259122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 </a:t>
            </a:r>
            <a:r>
              <a:rPr lang="de-DE" dirty="0" smtClean="0">
                <a:solidFill>
                  <a:srgbClr val="FF0000"/>
                </a:solidFill>
              </a:rPr>
              <a:t>Q</a:t>
            </a:r>
            <a:r>
              <a:rPr lang="de-DE" dirty="0" smtClean="0"/>
              <a:t>SA: </a:t>
            </a:r>
            <a:r>
              <a:rPr lang="de-DE" dirty="0" smtClean="0">
                <a:solidFill>
                  <a:srgbClr val="FF0000"/>
                </a:solidFill>
              </a:rPr>
              <a:t>qualitative</a:t>
            </a:r>
            <a:endParaRPr lang="de-DE" dirty="0">
              <a:solidFill>
                <a:srgbClr val="FF0000"/>
              </a:solidFill>
            </a:endParaRPr>
          </a:p>
        </p:txBody>
      </p:sp>
      <p:sp>
        <p:nvSpPr>
          <p:cNvPr id="3" name="Text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36729392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el 1"/>
          <p:cNvSpPr>
            <a:spLocks noGrp="1"/>
          </p:cNvSpPr>
          <p:nvPr>
            <p:ph type="title"/>
          </p:nvPr>
        </p:nvSpPr>
        <p:spPr>
          <a:xfrm>
            <a:off x="307975" y="274638"/>
            <a:ext cx="8585200" cy="1143000"/>
          </a:xfrm>
        </p:spPr>
        <p:txBody>
          <a:bodyPr/>
          <a:lstStyle/>
          <a:p>
            <a:r>
              <a:rPr lang="de-DE" sz="4000" dirty="0" smtClean="0"/>
              <a:t>QSA </a:t>
            </a:r>
            <a:r>
              <a:rPr lang="de-DE" sz="4000" dirty="0" err="1"/>
              <a:t>is</a:t>
            </a:r>
            <a:r>
              <a:rPr lang="de-DE" sz="4000" dirty="0"/>
              <a:t> qualitative: </a:t>
            </a:r>
            <a:r>
              <a:rPr lang="de-DE" sz="4000" dirty="0" smtClean="0"/>
              <a:t/>
            </a:r>
            <a:br>
              <a:rPr lang="de-DE" sz="4000" dirty="0" smtClean="0"/>
            </a:br>
            <a:r>
              <a:rPr lang="de-DE" sz="4000" dirty="0" err="1" smtClean="0"/>
              <a:t>reconstructive</a:t>
            </a:r>
            <a:r>
              <a:rPr lang="de-DE" sz="4000" dirty="0" smtClean="0"/>
              <a:t> </a:t>
            </a:r>
            <a:r>
              <a:rPr lang="de-DE" sz="4000" dirty="0" err="1"/>
              <a:t>research</a:t>
            </a:r>
            <a:r>
              <a:rPr lang="de-DE" sz="4000" dirty="0"/>
              <a:t> </a:t>
            </a:r>
            <a:r>
              <a:rPr lang="de-DE" sz="4000" dirty="0" err="1"/>
              <a:t>approach</a:t>
            </a:r>
            <a:endParaRPr lang="de-DE" sz="4000" dirty="0">
              <a:latin typeface="Calibri" charset="0"/>
            </a:endParaRPr>
          </a:p>
        </p:txBody>
      </p:sp>
      <p:sp>
        <p:nvSpPr>
          <p:cNvPr id="5" name="Foliennummernplatzhalter 4"/>
          <p:cNvSpPr>
            <a:spLocks noGrp="1"/>
          </p:cNvSpPr>
          <p:nvPr>
            <p:ph type="sldNum" sz="quarter" idx="12"/>
          </p:nvPr>
        </p:nvSpPr>
        <p:spPr>
          <a:xfrm>
            <a:off x="8512175" y="6291263"/>
            <a:ext cx="479425" cy="365125"/>
          </a:xfrm>
          <a:prstGeom prst="rect">
            <a:avLst/>
          </a:prstGeom>
        </p:spPr>
        <p:txBody>
          <a:bodyPr>
            <a:normAutofit/>
          </a:bodyPr>
          <a:lstStyle/>
          <a:p>
            <a:pPr fontAlgn="auto">
              <a:spcBef>
                <a:spcPts val="0"/>
              </a:spcBef>
              <a:spcAft>
                <a:spcPts val="0"/>
              </a:spcAft>
              <a:defRPr/>
            </a:pPr>
            <a:fld id="{62619E79-1EF8-6D47-AB93-C00254217117}" type="slidenum">
              <a:rPr lang="de-DE">
                <a:latin typeface="+mn-lt"/>
                <a:ea typeface="+mn-ea"/>
                <a:cs typeface="+mn-cs"/>
              </a:rPr>
              <a:pPr fontAlgn="auto">
                <a:spcBef>
                  <a:spcPts val="0"/>
                </a:spcBef>
                <a:spcAft>
                  <a:spcPts val="0"/>
                </a:spcAft>
                <a:defRPr/>
              </a:pPr>
              <a:t>6</a:t>
            </a:fld>
            <a:endParaRPr lang="de-DE">
              <a:latin typeface="+mn-lt"/>
              <a:ea typeface="+mn-ea"/>
              <a:cs typeface="+mn-cs"/>
            </a:endParaRPr>
          </a:p>
        </p:txBody>
      </p:sp>
      <p:sp>
        <p:nvSpPr>
          <p:cNvPr id="28675" name="Inhaltsplatzhalter 2"/>
          <p:cNvSpPr txBox="1">
            <a:spLocks/>
          </p:cNvSpPr>
          <p:nvPr/>
        </p:nvSpPr>
        <p:spPr bwMode="auto">
          <a:xfrm>
            <a:off x="467544" y="1484784"/>
            <a:ext cx="7898581"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spcBef>
                <a:spcPct val="20000"/>
              </a:spcBef>
              <a:buFont typeface="Arial" charset="0"/>
              <a:buChar char="•"/>
            </a:pPr>
            <a:r>
              <a:rPr lang="de-DE" sz="2400" dirty="0" err="1" smtClean="0"/>
              <a:t>Reconstructive</a:t>
            </a:r>
            <a:r>
              <a:rPr lang="de-DE" sz="2400" dirty="0" smtClean="0"/>
              <a:t> </a:t>
            </a:r>
            <a:r>
              <a:rPr lang="de-DE" sz="2400" dirty="0" err="1" smtClean="0"/>
              <a:t>approach</a:t>
            </a:r>
            <a:r>
              <a:rPr lang="de-DE" sz="2400" dirty="0" smtClean="0"/>
              <a:t> </a:t>
            </a:r>
            <a:r>
              <a:rPr lang="de-DE" sz="2400" dirty="0" err="1" smtClean="0"/>
              <a:t>assumes</a:t>
            </a:r>
            <a:r>
              <a:rPr lang="de-DE" sz="2400" dirty="0" smtClean="0"/>
              <a:t> </a:t>
            </a:r>
            <a:r>
              <a:rPr lang="de-DE" sz="2400" dirty="0" err="1" smtClean="0"/>
              <a:t>that</a:t>
            </a:r>
            <a:r>
              <a:rPr lang="de-DE" sz="2400" dirty="0" smtClean="0"/>
              <a:t> </a:t>
            </a:r>
            <a:r>
              <a:rPr lang="de-DE" sz="2400" dirty="0" err="1" smtClean="0"/>
              <a:t>social</a:t>
            </a:r>
            <a:r>
              <a:rPr lang="de-DE" sz="2400" dirty="0" smtClean="0"/>
              <a:t> </a:t>
            </a:r>
            <a:r>
              <a:rPr lang="de-DE" sz="2400" dirty="0" err="1" smtClean="0"/>
              <a:t>actors</a:t>
            </a:r>
            <a:r>
              <a:rPr lang="de-DE" sz="2400" dirty="0" smtClean="0"/>
              <a:t> </a:t>
            </a:r>
            <a:r>
              <a:rPr lang="de-DE" sz="2400" dirty="0" err="1" smtClean="0"/>
              <a:t>act</a:t>
            </a:r>
            <a:r>
              <a:rPr lang="de-DE" sz="2400" dirty="0" smtClean="0"/>
              <a:t> on </a:t>
            </a:r>
            <a:r>
              <a:rPr lang="de-DE" sz="2400" dirty="0" err="1" smtClean="0"/>
              <a:t>the</a:t>
            </a:r>
            <a:r>
              <a:rPr lang="de-DE" sz="2400" dirty="0" smtClean="0"/>
              <a:t> </a:t>
            </a:r>
            <a:r>
              <a:rPr lang="de-DE" sz="2400" dirty="0" err="1" smtClean="0"/>
              <a:t>basis</a:t>
            </a:r>
            <a:r>
              <a:rPr lang="de-DE" sz="2400" dirty="0" smtClean="0"/>
              <a:t> </a:t>
            </a:r>
            <a:r>
              <a:rPr lang="de-DE" sz="2400" dirty="0" err="1" smtClean="0"/>
              <a:t>of</a:t>
            </a:r>
            <a:r>
              <a:rPr lang="de-DE" sz="2400" dirty="0" smtClean="0"/>
              <a:t> </a:t>
            </a:r>
            <a:r>
              <a:rPr lang="de-DE" sz="2400" dirty="0" err="1" smtClean="0"/>
              <a:t>meaning</a:t>
            </a:r>
            <a:r>
              <a:rPr lang="de-DE" sz="2400" dirty="0" smtClean="0"/>
              <a:t> </a:t>
            </a:r>
            <a:r>
              <a:rPr lang="de-DE" sz="2400" dirty="0" err="1" smtClean="0"/>
              <a:t>they</a:t>
            </a:r>
            <a:r>
              <a:rPr lang="de-DE" sz="2400" dirty="0" smtClean="0"/>
              <a:t> </a:t>
            </a:r>
            <a:r>
              <a:rPr lang="de-DE" sz="2400" dirty="0" err="1" smtClean="0"/>
              <a:t>ascribe</a:t>
            </a:r>
            <a:r>
              <a:rPr lang="de-DE" sz="2400" dirty="0" smtClean="0"/>
              <a:t> </a:t>
            </a:r>
            <a:r>
              <a:rPr lang="de-DE" sz="2400" dirty="0" err="1" smtClean="0"/>
              <a:t>to</a:t>
            </a:r>
            <a:r>
              <a:rPr lang="de-DE" sz="2400" dirty="0" smtClean="0"/>
              <a:t> „</a:t>
            </a:r>
            <a:r>
              <a:rPr lang="de-DE" sz="2400" dirty="0" err="1" smtClean="0"/>
              <a:t>things</a:t>
            </a:r>
            <a:r>
              <a:rPr lang="de-DE" sz="2400" dirty="0" smtClean="0"/>
              <a:t>“ (</a:t>
            </a:r>
            <a:r>
              <a:rPr lang="de-DE" sz="2400" dirty="0" err="1" smtClean="0"/>
              <a:t>Blumer</a:t>
            </a:r>
            <a:r>
              <a:rPr lang="de-DE" sz="2400" dirty="0" smtClean="0"/>
              <a:t> 1992)</a:t>
            </a:r>
          </a:p>
          <a:p>
            <a:pPr>
              <a:spcBef>
                <a:spcPct val="20000"/>
              </a:spcBef>
              <a:buFont typeface="Arial" charset="0"/>
              <a:buChar char="•"/>
            </a:pPr>
            <a:r>
              <a:rPr lang="de-DE" sz="2400" dirty="0" smtClean="0"/>
              <a:t>The </a:t>
            </a:r>
            <a:r>
              <a:rPr lang="de-DE" sz="2400" dirty="0" err="1" smtClean="0"/>
              <a:t>analysis</a:t>
            </a:r>
            <a:r>
              <a:rPr lang="de-DE" sz="2400" dirty="0" smtClean="0"/>
              <a:t> </a:t>
            </a:r>
            <a:r>
              <a:rPr lang="de-DE" sz="2400" dirty="0" err="1" smtClean="0"/>
              <a:t>is</a:t>
            </a:r>
            <a:r>
              <a:rPr lang="de-DE" sz="2400" dirty="0" smtClean="0"/>
              <a:t> </a:t>
            </a:r>
            <a:r>
              <a:rPr lang="de-DE" sz="2400" dirty="0" err="1" smtClean="0"/>
              <a:t>oriented</a:t>
            </a:r>
            <a:r>
              <a:rPr lang="de-DE" sz="2400" dirty="0" smtClean="0"/>
              <a:t> </a:t>
            </a:r>
            <a:r>
              <a:rPr lang="de-DE" sz="2400" dirty="0" err="1" smtClean="0"/>
              <a:t>towards</a:t>
            </a:r>
            <a:r>
              <a:rPr lang="de-DE" sz="2400" dirty="0" smtClean="0"/>
              <a:t> </a:t>
            </a:r>
            <a:r>
              <a:rPr lang="de-DE" sz="2400" dirty="0" err="1" smtClean="0"/>
              <a:t>meaning</a:t>
            </a:r>
            <a:r>
              <a:rPr lang="de-DE" sz="2400" dirty="0" smtClean="0"/>
              <a:t> </a:t>
            </a:r>
            <a:r>
              <a:rPr lang="de-DE" sz="2400" dirty="0" err="1" smtClean="0"/>
              <a:t>making</a:t>
            </a:r>
            <a:r>
              <a:rPr lang="de-DE" sz="2400" dirty="0" smtClean="0"/>
              <a:t> </a:t>
            </a:r>
            <a:r>
              <a:rPr lang="de-DE" sz="2400" dirty="0" err="1" smtClean="0"/>
              <a:t>of</a:t>
            </a:r>
            <a:r>
              <a:rPr lang="de-DE" sz="2400" dirty="0" smtClean="0"/>
              <a:t> </a:t>
            </a:r>
            <a:r>
              <a:rPr lang="de-DE" sz="2400" dirty="0" err="1" smtClean="0"/>
              <a:t>social</a:t>
            </a:r>
            <a:r>
              <a:rPr lang="de-DE" sz="2400" dirty="0" smtClean="0"/>
              <a:t> </a:t>
            </a:r>
            <a:r>
              <a:rPr lang="de-DE" sz="2400" dirty="0" err="1" smtClean="0"/>
              <a:t>actors</a:t>
            </a:r>
            <a:endParaRPr lang="de-DE" sz="2400" dirty="0" smtClean="0"/>
          </a:p>
          <a:p>
            <a:pPr>
              <a:spcBef>
                <a:spcPct val="20000"/>
              </a:spcBef>
              <a:buFont typeface="Arial" charset="0"/>
              <a:buChar char="•"/>
            </a:pPr>
            <a:r>
              <a:rPr lang="de-DE" sz="2400" dirty="0" err="1" smtClean="0"/>
              <a:t>Given</a:t>
            </a:r>
            <a:r>
              <a:rPr lang="de-DE" sz="2400" dirty="0" smtClean="0"/>
              <a:t> </a:t>
            </a:r>
            <a:r>
              <a:rPr lang="de-DE" sz="2400" dirty="0" err="1" smtClean="0"/>
              <a:t>this</a:t>
            </a:r>
            <a:r>
              <a:rPr lang="de-DE" sz="2400" dirty="0" smtClean="0"/>
              <a:t>, </a:t>
            </a:r>
            <a:r>
              <a:rPr lang="de-DE" sz="2400" dirty="0" err="1" smtClean="0"/>
              <a:t>scientific</a:t>
            </a:r>
            <a:r>
              <a:rPr lang="de-DE" sz="2400" dirty="0" smtClean="0"/>
              <a:t> </a:t>
            </a:r>
            <a:r>
              <a:rPr lang="de-DE" sz="2400" dirty="0" err="1" smtClean="0"/>
              <a:t>examination</a:t>
            </a:r>
            <a:r>
              <a:rPr lang="de-DE" sz="2400" dirty="0" smtClean="0"/>
              <a:t> </a:t>
            </a:r>
            <a:r>
              <a:rPr lang="de-DE" sz="2400" dirty="0" err="1" smtClean="0"/>
              <a:t>can</a:t>
            </a:r>
            <a:r>
              <a:rPr lang="de-DE" sz="2400" dirty="0" smtClean="0"/>
              <a:t> not </a:t>
            </a:r>
            <a:r>
              <a:rPr lang="de-DE" sz="2400" dirty="0" err="1" smtClean="0"/>
              <a:t>look</a:t>
            </a:r>
            <a:r>
              <a:rPr lang="de-DE" sz="2400" dirty="0" smtClean="0"/>
              <a:t> at </a:t>
            </a:r>
            <a:r>
              <a:rPr lang="de-DE" sz="2400" dirty="0" err="1" smtClean="0"/>
              <a:t>the</a:t>
            </a:r>
            <a:r>
              <a:rPr lang="de-DE" sz="2400" dirty="0" smtClean="0"/>
              <a:t> </a:t>
            </a:r>
            <a:r>
              <a:rPr lang="de-DE" sz="2400" dirty="0" err="1" smtClean="0"/>
              <a:t>phenomenons</a:t>
            </a:r>
            <a:r>
              <a:rPr lang="de-DE" sz="2400" dirty="0" smtClean="0"/>
              <a:t> ‚</a:t>
            </a:r>
            <a:r>
              <a:rPr lang="de-DE" sz="2400" dirty="0" err="1" smtClean="0"/>
              <a:t>from</a:t>
            </a:r>
            <a:r>
              <a:rPr lang="de-DE" sz="2400" dirty="0" smtClean="0"/>
              <a:t> outside‘</a:t>
            </a:r>
            <a:r>
              <a:rPr lang="de-DE" altLang="ja-JP" sz="2400" dirty="0" smtClean="0"/>
              <a:t>, but </a:t>
            </a:r>
            <a:r>
              <a:rPr lang="de-DE" altLang="ja-JP" sz="2400" dirty="0" err="1" smtClean="0"/>
              <a:t>has</a:t>
            </a:r>
            <a:r>
              <a:rPr lang="de-DE" altLang="ja-JP" sz="2400" dirty="0" smtClean="0"/>
              <a:t> </a:t>
            </a:r>
            <a:r>
              <a:rPr lang="de-DE" altLang="ja-JP" sz="2400" dirty="0" err="1" smtClean="0"/>
              <a:t>to</a:t>
            </a:r>
            <a:r>
              <a:rPr lang="de-DE" altLang="ja-JP" sz="2400" dirty="0" smtClean="0"/>
              <a:t> </a:t>
            </a:r>
            <a:r>
              <a:rPr lang="de-DE" altLang="ja-JP" sz="2400" dirty="0" err="1" smtClean="0"/>
              <a:t>understand</a:t>
            </a:r>
            <a:r>
              <a:rPr lang="de-DE" altLang="ja-JP" sz="2400" dirty="0" smtClean="0"/>
              <a:t> </a:t>
            </a:r>
            <a:r>
              <a:rPr lang="de-DE" altLang="ja-JP" sz="2400" dirty="0" err="1" smtClean="0"/>
              <a:t>the</a:t>
            </a:r>
            <a:r>
              <a:rPr lang="de-DE" altLang="ja-JP" sz="2400" dirty="0" smtClean="0"/>
              <a:t> </a:t>
            </a:r>
            <a:r>
              <a:rPr lang="de-DE" altLang="ja-JP" sz="2400" dirty="0" err="1" smtClean="0"/>
              <a:t>constructions</a:t>
            </a:r>
            <a:r>
              <a:rPr lang="de-DE" altLang="ja-JP" sz="2400" dirty="0" smtClean="0"/>
              <a:t> </a:t>
            </a:r>
            <a:r>
              <a:rPr lang="de-DE" altLang="ja-JP" sz="2400" dirty="0" err="1" smtClean="0"/>
              <a:t>of</a:t>
            </a:r>
            <a:r>
              <a:rPr lang="de-DE" altLang="ja-JP" sz="2400" dirty="0" smtClean="0"/>
              <a:t> </a:t>
            </a:r>
            <a:r>
              <a:rPr lang="de-DE" altLang="ja-JP" sz="2400" dirty="0" err="1" smtClean="0"/>
              <a:t>social</a:t>
            </a:r>
            <a:r>
              <a:rPr lang="de-DE" altLang="ja-JP" sz="2400" dirty="0" smtClean="0"/>
              <a:t> </a:t>
            </a:r>
            <a:r>
              <a:rPr lang="de-DE" altLang="ja-JP" sz="2400" dirty="0" err="1" smtClean="0"/>
              <a:t>actors</a:t>
            </a:r>
            <a:r>
              <a:rPr lang="de-DE" altLang="ja-JP" sz="2400" dirty="0" smtClean="0"/>
              <a:t> </a:t>
            </a:r>
            <a:r>
              <a:rPr lang="de-DE" altLang="ja-JP" sz="2400" dirty="0" err="1" smtClean="0"/>
              <a:t>from</a:t>
            </a:r>
            <a:r>
              <a:rPr lang="de-DE" altLang="ja-JP" sz="2400" dirty="0" smtClean="0"/>
              <a:t> </a:t>
            </a:r>
            <a:r>
              <a:rPr lang="de-DE" altLang="ja-JP" sz="2400" dirty="0" err="1" smtClean="0"/>
              <a:t>the</a:t>
            </a:r>
            <a:r>
              <a:rPr lang="de-DE" altLang="ja-JP" sz="2400" dirty="0" smtClean="0"/>
              <a:t> </a:t>
            </a:r>
            <a:r>
              <a:rPr lang="de-DE" altLang="ja-JP" sz="2400" dirty="0" err="1" smtClean="0"/>
              <a:t>view</a:t>
            </a:r>
            <a:r>
              <a:rPr lang="de-DE" altLang="ja-JP" sz="2400" dirty="0" smtClean="0"/>
              <a:t> </a:t>
            </a:r>
            <a:r>
              <a:rPr lang="de-DE" altLang="ja-JP" sz="2400" dirty="0" err="1" smtClean="0"/>
              <a:t>of</a:t>
            </a:r>
            <a:r>
              <a:rPr lang="de-DE" altLang="ja-JP" sz="2400" dirty="0" smtClean="0"/>
              <a:t> </a:t>
            </a:r>
            <a:r>
              <a:rPr lang="de-DE" altLang="ja-JP" sz="2400" dirty="0" err="1" smtClean="0"/>
              <a:t>actors</a:t>
            </a:r>
            <a:r>
              <a:rPr lang="de-DE" altLang="ja-JP" sz="2400" dirty="0" smtClean="0"/>
              <a:t>, </a:t>
            </a:r>
            <a:r>
              <a:rPr lang="de-DE" altLang="ja-JP" sz="2400" dirty="0" err="1" smtClean="0"/>
              <a:t>thus</a:t>
            </a:r>
            <a:r>
              <a:rPr lang="de-DE" altLang="ja-JP" sz="2400" dirty="0" smtClean="0"/>
              <a:t> </a:t>
            </a:r>
            <a:r>
              <a:rPr lang="de-DE" altLang="ja-JP" sz="2400" dirty="0" err="1" smtClean="0"/>
              <a:t>re-constructs</a:t>
            </a:r>
            <a:r>
              <a:rPr lang="de-DE" altLang="ja-JP" sz="2400" dirty="0" smtClean="0"/>
              <a:t> </a:t>
            </a:r>
            <a:r>
              <a:rPr lang="de-DE" altLang="ja-JP" sz="2400" dirty="0" err="1" smtClean="0"/>
              <a:t>the</a:t>
            </a:r>
            <a:r>
              <a:rPr lang="de-DE" altLang="ja-JP" sz="2400" dirty="0" smtClean="0"/>
              <a:t> </a:t>
            </a:r>
            <a:r>
              <a:rPr lang="de-DE" altLang="ja-JP" sz="2400" dirty="0" err="1" smtClean="0"/>
              <a:t>constructions</a:t>
            </a:r>
            <a:endParaRPr lang="de-DE" altLang="ja-JP" sz="2400" dirty="0" smtClean="0"/>
          </a:p>
          <a:p>
            <a:pPr>
              <a:spcBef>
                <a:spcPct val="20000"/>
              </a:spcBef>
              <a:buFont typeface="Arial" charset="0"/>
              <a:buChar char="•"/>
            </a:pPr>
            <a:endParaRPr lang="de-DE" altLang="ja-JP" sz="2400" dirty="0" smtClean="0"/>
          </a:p>
          <a:p>
            <a:pPr marL="0" indent="0" algn="ctr">
              <a:buNone/>
            </a:pPr>
            <a:endParaRPr lang="de-DE" sz="2400" b="1" dirty="0"/>
          </a:p>
          <a:p>
            <a:pPr marL="0" indent="0" algn="ctr"/>
            <a:r>
              <a:rPr lang="de-DE" sz="2400" b="1" dirty="0"/>
              <a:t>QSA </a:t>
            </a:r>
            <a:r>
              <a:rPr lang="de-DE" sz="2400" b="1" dirty="0" err="1"/>
              <a:t>aims</a:t>
            </a:r>
            <a:r>
              <a:rPr lang="de-DE" sz="2400" b="1" dirty="0"/>
              <a:t> </a:t>
            </a:r>
            <a:r>
              <a:rPr lang="de-DE" sz="2400" b="1" dirty="0" err="1"/>
              <a:t>to</a:t>
            </a:r>
            <a:r>
              <a:rPr lang="de-DE" sz="2400" b="1" dirty="0"/>
              <a:t> </a:t>
            </a:r>
            <a:r>
              <a:rPr lang="de-DE" sz="2400" b="1" dirty="0" err="1"/>
              <a:t>reconstruct</a:t>
            </a:r>
            <a:r>
              <a:rPr lang="de-DE" sz="2400" b="1" dirty="0"/>
              <a:t> </a:t>
            </a:r>
            <a:r>
              <a:rPr lang="de-DE" sz="2400" b="1" dirty="0" err="1"/>
              <a:t>the</a:t>
            </a:r>
            <a:r>
              <a:rPr lang="de-DE" sz="2400" b="1" dirty="0"/>
              <a:t> </a:t>
            </a:r>
            <a:r>
              <a:rPr lang="de-DE" sz="2400" b="1" dirty="0" err="1"/>
              <a:t>meaning</a:t>
            </a:r>
            <a:r>
              <a:rPr lang="de-DE" sz="2400" b="1" dirty="0"/>
              <a:t> </a:t>
            </a:r>
            <a:r>
              <a:rPr lang="de-DE" sz="2400" b="1" dirty="0" err="1">
                <a:solidFill>
                  <a:srgbClr val="C00000"/>
                </a:solidFill>
              </a:rPr>
              <a:t>of</a:t>
            </a:r>
            <a:r>
              <a:rPr lang="de-DE" sz="2400" b="1" dirty="0">
                <a:solidFill>
                  <a:srgbClr val="C00000"/>
                </a:solidFill>
              </a:rPr>
              <a:t> relational </a:t>
            </a:r>
            <a:r>
              <a:rPr lang="de-DE" sz="2400" b="1" dirty="0" err="1">
                <a:solidFill>
                  <a:srgbClr val="C00000"/>
                </a:solidFill>
              </a:rPr>
              <a:t>embeddedness</a:t>
            </a:r>
            <a:r>
              <a:rPr lang="de-DE" sz="2400" b="1" dirty="0"/>
              <a:t> </a:t>
            </a:r>
            <a:r>
              <a:rPr lang="de-DE" sz="2400" b="1" dirty="0" err="1"/>
              <a:t>of</a:t>
            </a:r>
            <a:r>
              <a:rPr lang="de-DE" sz="2400" b="1" dirty="0"/>
              <a:t> </a:t>
            </a:r>
            <a:r>
              <a:rPr lang="de-DE" sz="2400" b="1" dirty="0" err="1"/>
              <a:t>actors</a:t>
            </a:r>
            <a:endParaRPr lang="de-DE" sz="2400" b="1" dirty="0"/>
          </a:p>
          <a:p>
            <a:pPr marL="0" indent="0" algn="ctr">
              <a:buNone/>
            </a:pPr>
            <a:endParaRPr lang="de-DE" sz="2400" b="1" dirty="0"/>
          </a:p>
        </p:txBody>
      </p:sp>
    </p:spTree>
    <p:extLst>
      <p:ext uri="{BB962C8B-B14F-4D97-AF65-F5344CB8AC3E}">
        <p14:creationId xmlns:p14="http://schemas.microsoft.com/office/powerpoint/2010/main" val="41192318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Q</a:t>
            </a:r>
            <a:r>
              <a:rPr lang="de-DE" dirty="0" smtClean="0">
                <a:solidFill>
                  <a:srgbClr val="FF0000"/>
                </a:solidFill>
              </a:rPr>
              <a:t>S</a:t>
            </a:r>
            <a:r>
              <a:rPr lang="de-DE" dirty="0" smtClean="0"/>
              <a:t>A: </a:t>
            </a:r>
            <a:r>
              <a:rPr lang="de-DE" dirty="0" err="1" smtClean="0">
                <a:solidFill>
                  <a:srgbClr val="FF0000"/>
                </a:solidFill>
              </a:rPr>
              <a:t>structural</a:t>
            </a:r>
            <a:endParaRPr lang="de-DE" dirty="0">
              <a:solidFill>
                <a:srgbClr val="FF0000"/>
              </a:solidFill>
            </a:endParaRPr>
          </a:p>
        </p:txBody>
      </p:sp>
      <p:sp>
        <p:nvSpPr>
          <p:cNvPr id="3" name="Textplatzhalter 2"/>
          <p:cNvSpPr>
            <a:spLocks noGrp="1"/>
          </p:cNvSpPr>
          <p:nvPr>
            <p:ph type="body" idx="1"/>
          </p:nvPr>
        </p:nvSpPr>
        <p:spPr/>
        <p:txBody>
          <a:bodyPr/>
          <a:lstStyle/>
          <a:p>
            <a:endParaRPr lang="de-DE"/>
          </a:p>
        </p:txBody>
      </p:sp>
    </p:spTree>
    <p:extLst>
      <p:ext uri="{BB962C8B-B14F-4D97-AF65-F5344CB8AC3E}">
        <p14:creationId xmlns:p14="http://schemas.microsoft.com/office/powerpoint/2010/main" val="955334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07975" y="274638"/>
            <a:ext cx="8585200" cy="1143000"/>
          </a:xfrm>
        </p:spPr>
        <p:txBody>
          <a:bodyPr rtlCol="0">
            <a:normAutofit/>
          </a:bodyPr>
          <a:lstStyle/>
          <a:p>
            <a:pPr>
              <a:defRPr/>
            </a:pPr>
            <a:r>
              <a:rPr lang="de-DE" dirty="0" err="1"/>
              <a:t>Translating</a:t>
            </a:r>
            <a:r>
              <a:rPr lang="de-DE" dirty="0"/>
              <a:t> </a:t>
            </a:r>
            <a:r>
              <a:rPr lang="de-DE" dirty="0" err="1"/>
              <a:t>concepts</a:t>
            </a:r>
            <a:r>
              <a:rPr lang="de-DE" dirty="0"/>
              <a:t> </a:t>
            </a:r>
            <a:r>
              <a:rPr lang="de-DE" dirty="0" err="1"/>
              <a:t>of</a:t>
            </a:r>
            <a:r>
              <a:rPr lang="de-DE" dirty="0"/>
              <a:t> SNA in </a:t>
            </a:r>
            <a:r>
              <a:rPr lang="de-DE" dirty="0" err="1"/>
              <a:t>sensitizing</a:t>
            </a:r>
            <a:r>
              <a:rPr lang="de-DE" dirty="0"/>
              <a:t> </a:t>
            </a:r>
            <a:r>
              <a:rPr lang="de-DE" dirty="0" err="1" smtClean="0"/>
              <a:t>concepts</a:t>
            </a:r>
            <a:endParaRPr lang="en-US" dirty="0">
              <a:ea typeface="+mj-ea"/>
              <a:cs typeface="+mj-cs"/>
            </a:endParaRPr>
          </a:p>
        </p:txBody>
      </p:sp>
      <p:sp>
        <p:nvSpPr>
          <p:cNvPr id="3" name="Inhaltsplatzhalter 2"/>
          <p:cNvSpPr>
            <a:spLocks noGrp="1"/>
          </p:cNvSpPr>
          <p:nvPr>
            <p:ph idx="1"/>
          </p:nvPr>
        </p:nvSpPr>
        <p:spPr>
          <a:xfrm>
            <a:off x="307975" y="1600200"/>
            <a:ext cx="8585200" cy="4492625"/>
          </a:xfrm>
        </p:spPr>
        <p:txBody>
          <a:bodyPr rtlCol="0">
            <a:normAutofit/>
          </a:bodyPr>
          <a:lstStyle/>
          <a:p>
            <a:pPr lvl="1">
              <a:spcAft>
                <a:spcPts val="0"/>
              </a:spcAft>
              <a:defRPr/>
            </a:pPr>
            <a:r>
              <a:rPr lang="de-DE" sz="2200" dirty="0" err="1" smtClean="0"/>
              <a:t>Theoretical</a:t>
            </a:r>
            <a:r>
              <a:rPr lang="de-DE" sz="2200" dirty="0" smtClean="0"/>
              <a:t> </a:t>
            </a:r>
            <a:r>
              <a:rPr lang="de-DE" sz="2200" dirty="0" err="1" smtClean="0"/>
              <a:t>concepts</a:t>
            </a:r>
            <a:r>
              <a:rPr lang="de-DE" sz="2200" dirty="0" smtClean="0"/>
              <a:t> </a:t>
            </a:r>
            <a:r>
              <a:rPr lang="de-DE" sz="2200" dirty="0" err="1" smtClean="0"/>
              <a:t>are</a:t>
            </a:r>
            <a:r>
              <a:rPr lang="de-DE" sz="2200" dirty="0" smtClean="0"/>
              <a:t> </a:t>
            </a:r>
            <a:r>
              <a:rPr lang="de-DE" sz="2200" dirty="0" err="1" smtClean="0"/>
              <a:t>used</a:t>
            </a:r>
            <a:r>
              <a:rPr lang="de-DE" sz="2200" dirty="0" smtClean="0"/>
              <a:t> </a:t>
            </a:r>
            <a:r>
              <a:rPr lang="de-DE" sz="2200" dirty="0" err="1" smtClean="0"/>
              <a:t>as</a:t>
            </a:r>
            <a:r>
              <a:rPr lang="de-DE" sz="2200" dirty="0" smtClean="0"/>
              <a:t> </a:t>
            </a:r>
            <a:r>
              <a:rPr lang="de-DE" sz="2200" dirty="0" err="1" smtClean="0"/>
              <a:t>sensitizing</a:t>
            </a:r>
            <a:r>
              <a:rPr lang="de-DE" sz="2200" dirty="0" smtClean="0"/>
              <a:t> </a:t>
            </a:r>
            <a:r>
              <a:rPr lang="de-DE" sz="2200" dirty="0" err="1" smtClean="0"/>
              <a:t>concepts</a:t>
            </a:r>
            <a:r>
              <a:rPr lang="de-DE" sz="2200" dirty="0" smtClean="0"/>
              <a:t>, </a:t>
            </a:r>
            <a:r>
              <a:rPr lang="de-DE" sz="2200" dirty="0" err="1" smtClean="0"/>
              <a:t>which</a:t>
            </a:r>
            <a:r>
              <a:rPr lang="de-DE" sz="2200" dirty="0" smtClean="0"/>
              <a:t> </a:t>
            </a:r>
            <a:r>
              <a:rPr lang="de-DE" sz="2200" dirty="0" err="1" smtClean="0"/>
              <a:t>are</a:t>
            </a:r>
            <a:r>
              <a:rPr lang="de-DE" sz="2200" dirty="0" smtClean="0"/>
              <a:t> </a:t>
            </a:r>
            <a:r>
              <a:rPr lang="de-DE" sz="2200" dirty="0" err="1" smtClean="0"/>
              <a:t>substantiated</a:t>
            </a:r>
            <a:r>
              <a:rPr lang="de-DE" sz="2200" dirty="0" smtClean="0"/>
              <a:t>/ </a:t>
            </a:r>
            <a:r>
              <a:rPr lang="de-DE" sz="2200" dirty="0" err="1" smtClean="0"/>
              <a:t>concretized</a:t>
            </a:r>
            <a:r>
              <a:rPr lang="de-DE" sz="2200" dirty="0" smtClean="0"/>
              <a:t> in </a:t>
            </a:r>
            <a:r>
              <a:rPr lang="de-DE" sz="2200" dirty="0" err="1" smtClean="0"/>
              <a:t>exchange</a:t>
            </a:r>
            <a:r>
              <a:rPr lang="de-DE" sz="2200" dirty="0" smtClean="0"/>
              <a:t> </a:t>
            </a:r>
            <a:r>
              <a:rPr lang="de-DE" sz="2200" dirty="0" err="1" smtClean="0"/>
              <a:t>with</a:t>
            </a:r>
            <a:r>
              <a:rPr lang="de-DE" sz="2200" dirty="0" smtClean="0"/>
              <a:t> </a:t>
            </a:r>
            <a:r>
              <a:rPr lang="de-DE" sz="2200" dirty="0" err="1" smtClean="0"/>
              <a:t>the</a:t>
            </a:r>
            <a:r>
              <a:rPr lang="de-DE" sz="2200" dirty="0" smtClean="0"/>
              <a:t> </a:t>
            </a:r>
            <a:r>
              <a:rPr lang="de-DE" sz="2200" dirty="0" err="1" smtClean="0"/>
              <a:t>empirical</a:t>
            </a:r>
            <a:r>
              <a:rPr lang="de-DE" sz="2200" dirty="0" smtClean="0"/>
              <a:t> </a:t>
            </a:r>
            <a:r>
              <a:rPr lang="de-DE" sz="2200" dirty="0" err="1" smtClean="0"/>
              <a:t>field</a:t>
            </a:r>
            <a:r>
              <a:rPr lang="de-DE" sz="2200" dirty="0" smtClean="0"/>
              <a:t> </a:t>
            </a:r>
            <a:r>
              <a:rPr lang="de-DE" sz="2200" dirty="0" err="1" smtClean="0"/>
              <a:t>and</a:t>
            </a:r>
            <a:r>
              <a:rPr lang="de-DE" sz="2200" dirty="0" smtClean="0"/>
              <a:t> </a:t>
            </a:r>
            <a:r>
              <a:rPr lang="de-DE" sz="2200" dirty="0" err="1" smtClean="0"/>
              <a:t>thus</a:t>
            </a:r>
            <a:r>
              <a:rPr lang="de-DE" sz="2200" dirty="0" smtClean="0"/>
              <a:t> </a:t>
            </a:r>
            <a:r>
              <a:rPr lang="de-DE" sz="2200" dirty="0" err="1" smtClean="0"/>
              <a:t>translated</a:t>
            </a:r>
            <a:r>
              <a:rPr lang="de-DE" sz="2200" dirty="0" smtClean="0"/>
              <a:t> in </a:t>
            </a:r>
            <a:r>
              <a:rPr lang="de-DE" sz="2200" dirty="0" err="1" smtClean="0"/>
              <a:t>the</a:t>
            </a:r>
            <a:r>
              <a:rPr lang="de-DE" sz="2200" dirty="0" smtClean="0"/>
              <a:t> final </a:t>
            </a:r>
            <a:r>
              <a:rPr lang="de-DE" sz="2200" dirty="0" err="1" smtClean="0"/>
              <a:t>concepts</a:t>
            </a:r>
            <a:r>
              <a:rPr lang="de-DE" sz="2200" dirty="0"/>
              <a:t>.</a:t>
            </a:r>
            <a:endParaRPr lang="de-DE" sz="2200" dirty="0" smtClean="0"/>
          </a:p>
          <a:p>
            <a:pPr lvl="1">
              <a:spcAft>
                <a:spcPts val="0"/>
              </a:spcAft>
              <a:buFont typeface="Arial" panose="020B0604020202020204" pitchFamily="34" charset="0"/>
              <a:buChar char="•"/>
              <a:defRPr/>
            </a:pPr>
            <a:r>
              <a:rPr lang="de-DE" sz="2200" dirty="0" smtClean="0"/>
              <a:t>„</a:t>
            </a:r>
            <a:r>
              <a:rPr lang="en-US" sz="2200" dirty="0" smtClean="0"/>
              <a:t>Sensitizing concepts offer ways of seeing, organizing, and understanding experience; they are embedded in our disciplinary emphases and perspectival proclivities. Although sensitizing concepts may deepen perception, they provide starting </a:t>
            </a:r>
            <a:r>
              <a:rPr lang="en-US" sz="2200" dirty="0"/>
              <a:t>points for building analysis, not ending points for evading it. We may use </a:t>
            </a:r>
            <a:r>
              <a:rPr lang="en-US" sz="2200" dirty="0" smtClean="0"/>
              <a:t>sensitizing concepts </a:t>
            </a:r>
            <a:r>
              <a:rPr lang="en-US" sz="2200" i="1" dirty="0" smtClean="0"/>
              <a:t>only as </a:t>
            </a:r>
            <a:r>
              <a:rPr lang="en-US" sz="2200" dirty="0" smtClean="0"/>
              <a:t>points of departure from which to study the data</a:t>
            </a:r>
            <a:r>
              <a:rPr lang="en-US" sz="2200" dirty="0"/>
              <a:t>“ </a:t>
            </a:r>
            <a:r>
              <a:rPr lang="en-US" sz="2200" dirty="0" smtClean="0"/>
              <a:t>(</a:t>
            </a:r>
            <a:r>
              <a:rPr lang="en-US" sz="2200" dirty="0" err="1">
                <a:solidFill>
                  <a:srgbClr val="000000"/>
                </a:solidFill>
              </a:rPr>
              <a:t>Charmaz</a:t>
            </a:r>
            <a:r>
              <a:rPr lang="en-US" sz="2200" dirty="0">
                <a:solidFill>
                  <a:srgbClr val="000000"/>
                </a:solidFill>
              </a:rPr>
              <a:t> 2003: 259; </a:t>
            </a:r>
            <a:r>
              <a:rPr lang="en-US" sz="2200" dirty="0" err="1">
                <a:solidFill>
                  <a:srgbClr val="000000"/>
                </a:solidFill>
              </a:rPr>
              <a:t>Hervorh</a:t>
            </a:r>
            <a:r>
              <a:rPr lang="en-US" sz="2200" dirty="0">
                <a:solidFill>
                  <a:srgbClr val="000000"/>
                </a:solidFill>
              </a:rPr>
              <a:t>. </a:t>
            </a:r>
            <a:r>
              <a:rPr lang="en-US" sz="2200" dirty="0" err="1">
                <a:solidFill>
                  <a:srgbClr val="000000"/>
                </a:solidFill>
              </a:rPr>
              <a:t>i</a:t>
            </a:r>
            <a:r>
              <a:rPr lang="en-US" sz="2200" dirty="0">
                <a:solidFill>
                  <a:srgbClr val="000000"/>
                </a:solidFill>
              </a:rPr>
              <a:t>. O.). </a:t>
            </a:r>
            <a:r>
              <a:rPr lang="de-DE" sz="2200" dirty="0" smtClean="0">
                <a:solidFill>
                  <a:srgbClr val="000000"/>
                </a:solidFill>
              </a:rPr>
              <a:t>“</a:t>
            </a:r>
          </a:p>
          <a:p>
            <a:pPr lvl="1">
              <a:spcAft>
                <a:spcPts val="0"/>
              </a:spcAft>
              <a:buFont typeface="Arial" panose="020B0604020202020204" pitchFamily="34" charset="0"/>
              <a:buChar char="•"/>
              <a:defRPr/>
            </a:pPr>
            <a:r>
              <a:rPr lang="en-US" sz="2200" dirty="0">
                <a:solidFill>
                  <a:srgbClr val="000000"/>
                </a:solidFill>
              </a:rPr>
              <a:t>Theoretical concepts sensitize design, data collection and </a:t>
            </a:r>
            <a:r>
              <a:rPr lang="en-US" sz="2200" dirty="0" smtClean="0">
                <a:solidFill>
                  <a:srgbClr val="000000"/>
                </a:solidFill>
              </a:rPr>
              <a:t>analysis</a:t>
            </a:r>
            <a:endParaRPr lang="en-US" sz="2200" dirty="0">
              <a:solidFill>
                <a:srgbClr val="000000"/>
              </a:solidFill>
            </a:endParaRPr>
          </a:p>
        </p:txBody>
      </p:sp>
      <p:sp>
        <p:nvSpPr>
          <p:cNvPr id="4" name="Rechteck 3"/>
          <p:cNvSpPr/>
          <p:nvPr/>
        </p:nvSpPr>
        <p:spPr>
          <a:xfrm>
            <a:off x="676139" y="5445224"/>
            <a:ext cx="7848872" cy="1569660"/>
          </a:xfrm>
          <a:prstGeom prst="rect">
            <a:avLst/>
          </a:prstGeom>
        </p:spPr>
        <p:txBody>
          <a:bodyPr wrap="square">
            <a:spAutoFit/>
          </a:bodyPr>
          <a:lstStyle/>
          <a:p>
            <a:pPr marL="0" indent="0" algn="ctr">
              <a:buNone/>
            </a:pPr>
            <a:r>
              <a:rPr lang="de-DE" sz="2400" b="1" dirty="0"/>
              <a:t>QSA </a:t>
            </a:r>
            <a:r>
              <a:rPr lang="de-DE" sz="2400" b="1" dirty="0" err="1" smtClean="0"/>
              <a:t>is</a:t>
            </a:r>
            <a:r>
              <a:rPr lang="de-DE" sz="2400" b="1" dirty="0" smtClean="0"/>
              <a:t> </a:t>
            </a:r>
            <a:r>
              <a:rPr lang="de-DE" sz="2400" b="1" dirty="0" err="1" smtClean="0">
                <a:solidFill>
                  <a:srgbClr val="C00000"/>
                </a:solidFill>
              </a:rPr>
              <a:t>theoretically</a:t>
            </a:r>
            <a:r>
              <a:rPr lang="de-DE" sz="2400" b="1" dirty="0" smtClean="0">
                <a:solidFill>
                  <a:srgbClr val="C00000"/>
                </a:solidFill>
              </a:rPr>
              <a:t> </a:t>
            </a:r>
            <a:r>
              <a:rPr lang="de-DE" sz="2400" b="1" dirty="0" err="1" smtClean="0">
                <a:solidFill>
                  <a:srgbClr val="C00000"/>
                </a:solidFill>
              </a:rPr>
              <a:t>sensitized</a:t>
            </a:r>
            <a:r>
              <a:rPr lang="de-DE" sz="2400" b="1" dirty="0" smtClean="0">
                <a:solidFill>
                  <a:srgbClr val="C00000"/>
                </a:solidFill>
              </a:rPr>
              <a:t> </a:t>
            </a:r>
            <a:r>
              <a:rPr lang="de-DE" sz="2400" b="1" dirty="0" err="1" smtClean="0"/>
              <a:t>through</a:t>
            </a:r>
            <a:r>
              <a:rPr lang="de-DE" sz="2400" b="1" dirty="0" smtClean="0"/>
              <a:t> </a:t>
            </a:r>
            <a:r>
              <a:rPr lang="de-DE" sz="2400" b="1" dirty="0" err="1" smtClean="0"/>
              <a:t>concepts</a:t>
            </a:r>
            <a:r>
              <a:rPr lang="de-DE" sz="2400" b="1" dirty="0" smtClean="0"/>
              <a:t> </a:t>
            </a:r>
            <a:r>
              <a:rPr lang="de-DE" sz="2400" b="1" dirty="0" err="1" smtClean="0"/>
              <a:t>of</a:t>
            </a:r>
            <a:r>
              <a:rPr lang="de-DE" sz="2400" b="1" dirty="0" smtClean="0"/>
              <a:t> </a:t>
            </a:r>
            <a:r>
              <a:rPr lang="de-DE" sz="2400" b="1" dirty="0" err="1" smtClean="0"/>
              <a:t>structural</a:t>
            </a:r>
            <a:r>
              <a:rPr lang="de-DE" sz="2400" b="1" dirty="0" smtClean="0"/>
              <a:t> </a:t>
            </a:r>
            <a:r>
              <a:rPr lang="de-DE" sz="2400" b="1" dirty="0" err="1" smtClean="0"/>
              <a:t>analysis</a:t>
            </a:r>
            <a:endParaRPr lang="de-DE" sz="2400" b="1" dirty="0" smtClean="0"/>
          </a:p>
          <a:p>
            <a:pPr marL="0" indent="0" algn="ctr">
              <a:buNone/>
            </a:pPr>
            <a:endParaRPr lang="de-DE" sz="2400" b="1" dirty="0"/>
          </a:p>
          <a:p>
            <a:pPr marL="0" indent="0" algn="ctr">
              <a:buNone/>
            </a:pPr>
            <a:endParaRPr lang="de-DE" sz="2400" b="1" dirty="0"/>
          </a:p>
        </p:txBody>
      </p:sp>
    </p:spTree>
    <p:extLst>
      <p:ext uri="{BB962C8B-B14F-4D97-AF65-F5344CB8AC3E}">
        <p14:creationId xmlns:p14="http://schemas.microsoft.com/office/powerpoint/2010/main" val="2568977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Example</a:t>
            </a:r>
            <a:r>
              <a:rPr lang="de-DE" dirty="0" smtClean="0"/>
              <a:t> </a:t>
            </a:r>
            <a:r>
              <a:rPr lang="de-DE" dirty="0" err="1" smtClean="0"/>
              <a:t>of</a:t>
            </a:r>
            <a:r>
              <a:rPr lang="de-DE" dirty="0" smtClean="0"/>
              <a:t> </a:t>
            </a:r>
            <a:r>
              <a:rPr lang="de-DE" dirty="0" err="1" smtClean="0"/>
              <a:t>being</a:t>
            </a:r>
            <a:r>
              <a:rPr lang="de-DE" dirty="0" smtClean="0"/>
              <a:t> </a:t>
            </a:r>
            <a:r>
              <a:rPr lang="de-DE" dirty="0" err="1" smtClean="0"/>
              <a:t>sensitized</a:t>
            </a:r>
            <a:r>
              <a:rPr lang="de-DE" dirty="0" smtClean="0"/>
              <a:t> (1)</a:t>
            </a:r>
            <a:endParaRPr lang="de-DE" dirty="0"/>
          </a:p>
        </p:txBody>
      </p:sp>
      <p:sp>
        <p:nvSpPr>
          <p:cNvPr id="3" name="Inhaltsplatzhalter 2"/>
          <p:cNvSpPr>
            <a:spLocks noGrp="1"/>
          </p:cNvSpPr>
          <p:nvPr>
            <p:ph idx="1"/>
          </p:nvPr>
        </p:nvSpPr>
        <p:spPr/>
        <p:txBody>
          <a:bodyPr>
            <a:normAutofit lnSpcReduction="10000"/>
          </a:bodyPr>
          <a:lstStyle/>
          <a:p>
            <a:r>
              <a:rPr lang="de-DE" dirty="0" smtClean="0"/>
              <a:t>The </a:t>
            </a:r>
            <a:r>
              <a:rPr lang="de-DE" dirty="0" err="1"/>
              <a:t>bridge</a:t>
            </a:r>
            <a:r>
              <a:rPr lang="de-DE" dirty="0"/>
              <a:t> </a:t>
            </a:r>
            <a:r>
              <a:rPr lang="de-DE" dirty="0" err="1"/>
              <a:t>between</a:t>
            </a:r>
            <a:r>
              <a:rPr lang="de-DE" dirty="0"/>
              <a:t> </a:t>
            </a:r>
            <a:r>
              <a:rPr lang="de-DE" dirty="0" err="1"/>
              <a:t>otherwise</a:t>
            </a:r>
            <a:r>
              <a:rPr lang="de-DE" dirty="0"/>
              <a:t> </a:t>
            </a:r>
            <a:r>
              <a:rPr lang="de-DE" dirty="0" err="1"/>
              <a:t>separated</a:t>
            </a:r>
            <a:r>
              <a:rPr lang="de-DE" dirty="0"/>
              <a:t> </a:t>
            </a:r>
            <a:r>
              <a:rPr lang="de-DE" dirty="0" err="1"/>
              <a:t>clusters</a:t>
            </a:r>
            <a:r>
              <a:rPr lang="de-DE" dirty="0"/>
              <a:t> („</a:t>
            </a:r>
            <a:r>
              <a:rPr lang="de-DE" dirty="0" err="1"/>
              <a:t>structural</a:t>
            </a:r>
            <a:r>
              <a:rPr lang="de-DE" dirty="0"/>
              <a:t> hole“) </a:t>
            </a:r>
            <a:r>
              <a:rPr lang="de-DE" dirty="0" err="1"/>
              <a:t>has</a:t>
            </a:r>
            <a:r>
              <a:rPr lang="de-DE" dirty="0"/>
              <a:t> an </a:t>
            </a:r>
            <a:r>
              <a:rPr lang="de-DE" dirty="0" err="1"/>
              <a:t>influence</a:t>
            </a:r>
            <a:r>
              <a:rPr lang="de-DE" dirty="0"/>
              <a:t> e.g. on </a:t>
            </a:r>
            <a:r>
              <a:rPr lang="de-DE" dirty="0" err="1"/>
              <a:t>producing</a:t>
            </a:r>
            <a:r>
              <a:rPr lang="de-DE" dirty="0"/>
              <a:t> innovative </a:t>
            </a:r>
            <a:r>
              <a:rPr lang="de-DE" dirty="0" err="1"/>
              <a:t>ideas</a:t>
            </a:r>
            <a:r>
              <a:rPr lang="de-DE" dirty="0"/>
              <a:t> (Burt 2004)/ </a:t>
            </a:r>
            <a:r>
              <a:rPr lang="de-DE" dirty="0" err="1"/>
              <a:t>bargaining</a:t>
            </a:r>
            <a:r>
              <a:rPr lang="de-DE" dirty="0"/>
              <a:t> power </a:t>
            </a:r>
            <a:r>
              <a:rPr lang="de-DE" dirty="0" err="1"/>
              <a:t>of</a:t>
            </a:r>
            <a:r>
              <a:rPr lang="de-DE" dirty="0"/>
              <a:t> </a:t>
            </a:r>
            <a:r>
              <a:rPr lang="de-DE" dirty="0" err="1"/>
              <a:t>the</a:t>
            </a:r>
            <a:r>
              <a:rPr lang="de-DE" dirty="0"/>
              <a:t> </a:t>
            </a:r>
            <a:r>
              <a:rPr lang="de-DE" dirty="0" err="1"/>
              <a:t>actor</a:t>
            </a:r>
            <a:r>
              <a:rPr lang="de-DE" dirty="0"/>
              <a:t> (Burt 2010)</a:t>
            </a:r>
          </a:p>
          <a:p>
            <a:endParaRPr lang="de-DE" dirty="0" smtClean="0">
              <a:solidFill>
                <a:srgbClr val="000000"/>
              </a:solidFill>
            </a:endParaRPr>
          </a:p>
          <a:p>
            <a:endParaRPr lang="de-DE" dirty="0">
              <a:solidFill>
                <a:srgbClr val="000000"/>
              </a:solidFill>
            </a:endParaRPr>
          </a:p>
          <a:p>
            <a:endParaRPr lang="de-DE" dirty="0" smtClean="0">
              <a:solidFill>
                <a:srgbClr val="000000"/>
              </a:solidFill>
            </a:endParaRPr>
          </a:p>
          <a:p>
            <a:endParaRPr lang="de-DE" dirty="0">
              <a:solidFill>
                <a:srgbClr val="000000"/>
              </a:solidFill>
            </a:endParaRPr>
          </a:p>
          <a:p>
            <a:endParaRPr lang="de-DE" dirty="0" smtClean="0">
              <a:solidFill>
                <a:srgbClr val="000000"/>
              </a:solidFill>
            </a:endParaRPr>
          </a:p>
          <a:p>
            <a:endParaRPr lang="de-DE" dirty="0" smtClean="0">
              <a:solidFill>
                <a:srgbClr val="000000"/>
              </a:solidFill>
            </a:endParaRPr>
          </a:p>
          <a:p>
            <a:r>
              <a:rPr lang="de-DE" dirty="0" err="1">
                <a:solidFill>
                  <a:srgbClr val="000000"/>
                </a:solidFill>
              </a:rPr>
              <a:t>C</a:t>
            </a:r>
            <a:r>
              <a:rPr lang="de-DE" dirty="0" err="1" smtClean="0">
                <a:solidFill>
                  <a:srgbClr val="000000"/>
                </a:solidFill>
              </a:rPr>
              <a:t>ould</a:t>
            </a:r>
            <a:r>
              <a:rPr lang="de-DE" dirty="0" smtClean="0">
                <a:solidFill>
                  <a:srgbClr val="000000"/>
                </a:solidFill>
              </a:rPr>
              <a:t> </a:t>
            </a:r>
            <a:r>
              <a:rPr lang="de-DE" dirty="0" err="1">
                <a:solidFill>
                  <a:srgbClr val="000000"/>
                </a:solidFill>
              </a:rPr>
              <a:t>be</a:t>
            </a:r>
            <a:r>
              <a:rPr lang="de-DE" dirty="0">
                <a:solidFill>
                  <a:srgbClr val="000000"/>
                </a:solidFill>
              </a:rPr>
              <a:t> </a:t>
            </a:r>
            <a:r>
              <a:rPr lang="de-DE" dirty="0" err="1">
                <a:solidFill>
                  <a:srgbClr val="000000"/>
                </a:solidFill>
              </a:rPr>
              <a:t>any</a:t>
            </a:r>
            <a:r>
              <a:rPr lang="de-DE" dirty="0">
                <a:solidFill>
                  <a:srgbClr val="000000"/>
                </a:solidFill>
              </a:rPr>
              <a:t> </a:t>
            </a:r>
            <a:r>
              <a:rPr lang="de-DE" dirty="0" err="1">
                <a:solidFill>
                  <a:srgbClr val="000000"/>
                </a:solidFill>
              </a:rPr>
              <a:t>other</a:t>
            </a:r>
            <a:r>
              <a:rPr lang="de-DE" dirty="0">
                <a:solidFill>
                  <a:srgbClr val="000000"/>
                </a:solidFill>
              </a:rPr>
              <a:t> </a:t>
            </a:r>
            <a:r>
              <a:rPr lang="de-DE" dirty="0" err="1">
                <a:solidFill>
                  <a:srgbClr val="000000"/>
                </a:solidFill>
              </a:rPr>
              <a:t>structural</a:t>
            </a:r>
            <a:r>
              <a:rPr lang="de-DE" dirty="0">
                <a:solidFill>
                  <a:srgbClr val="000000"/>
                </a:solidFill>
              </a:rPr>
              <a:t> </a:t>
            </a:r>
            <a:r>
              <a:rPr lang="de-DE" dirty="0" err="1">
                <a:solidFill>
                  <a:srgbClr val="000000"/>
                </a:solidFill>
              </a:rPr>
              <a:t>concept</a:t>
            </a:r>
            <a:r>
              <a:rPr lang="de-DE" dirty="0">
                <a:solidFill>
                  <a:srgbClr val="000000"/>
                </a:solidFill>
              </a:rPr>
              <a:t> relevant in </a:t>
            </a:r>
            <a:r>
              <a:rPr lang="de-DE" dirty="0" err="1">
                <a:solidFill>
                  <a:srgbClr val="000000"/>
                </a:solidFill>
              </a:rPr>
              <a:t>your</a:t>
            </a:r>
            <a:r>
              <a:rPr lang="de-DE" dirty="0">
                <a:solidFill>
                  <a:srgbClr val="000000"/>
                </a:solidFill>
              </a:rPr>
              <a:t> </a:t>
            </a:r>
            <a:r>
              <a:rPr lang="de-DE" dirty="0" err="1">
                <a:solidFill>
                  <a:srgbClr val="000000"/>
                </a:solidFill>
              </a:rPr>
              <a:t>research</a:t>
            </a:r>
            <a:r>
              <a:rPr lang="de-DE" dirty="0">
                <a:solidFill>
                  <a:srgbClr val="000000"/>
                </a:solidFill>
              </a:rPr>
              <a:t> (strong/</a:t>
            </a:r>
            <a:r>
              <a:rPr lang="de-DE" dirty="0" err="1">
                <a:solidFill>
                  <a:srgbClr val="000000"/>
                </a:solidFill>
              </a:rPr>
              <a:t>weak</a:t>
            </a:r>
            <a:r>
              <a:rPr lang="de-DE" dirty="0">
                <a:solidFill>
                  <a:srgbClr val="000000"/>
                </a:solidFill>
              </a:rPr>
              <a:t> </a:t>
            </a:r>
            <a:r>
              <a:rPr lang="de-DE" dirty="0" err="1">
                <a:solidFill>
                  <a:srgbClr val="000000"/>
                </a:solidFill>
              </a:rPr>
              <a:t>ties</a:t>
            </a:r>
            <a:r>
              <a:rPr lang="de-DE" dirty="0">
                <a:solidFill>
                  <a:srgbClr val="000000"/>
                </a:solidFill>
              </a:rPr>
              <a:t>, </a:t>
            </a:r>
            <a:r>
              <a:rPr lang="de-DE" dirty="0" err="1">
                <a:solidFill>
                  <a:srgbClr val="000000"/>
                </a:solidFill>
              </a:rPr>
              <a:t>balance</a:t>
            </a:r>
            <a:r>
              <a:rPr lang="de-DE" dirty="0">
                <a:solidFill>
                  <a:srgbClr val="000000"/>
                </a:solidFill>
              </a:rPr>
              <a:t> </a:t>
            </a:r>
            <a:r>
              <a:rPr lang="de-DE" dirty="0" err="1">
                <a:solidFill>
                  <a:srgbClr val="000000"/>
                </a:solidFill>
              </a:rPr>
              <a:t>theory</a:t>
            </a:r>
            <a:r>
              <a:rPr lang="de-DE" dirty="0">
                <a:solidFill>
                  <a:srgbClr val="000000"/>
                </a:solidFill>
              </a:rPr>
              <a:t>, </a:t>
            </a:r>
            <a:r>
              <a:rPr lang="de-DE" dirty="0" err="1">
                <a:solidFill>
                  <a:srgbClr val="000000"/>
                </a:solidFill>
              </a:rPr>
              <a:t>simmelian</a:t>
            </a:r>
            <a:r>
              <a:rPr lang="de-DE" dirty="0">
                <a:solidFill>
                  <a:srgbClr val="000000"/>
                </a:solidFill>
              </a:rPr>
              <a:t> </a:t>
            </a:r>
            <a:r>
              <a:rPr lang="de-DE" dirty="0" err="1">
                <a:solidFill>
                  <a:srgbClr val="000000"/>
                </a:solidFill>
              </a:rPr>
              <a:t>ties</a:t>
            </a:r>
            <a:r>
              <a:rPr lang="de-DE" dirty="0">
                <a:solidFill>
                  <a:srgbClr val="000000"/>
                </a:solidFill>
              </a:rPr>
              <a:t>…)</a:t>
            </a:r>
            <a:endParaRPr lang="de-DE" dirty="0"/>
          </a:p>
          <a:p>
            <a:endParaRPr lang="de-DE" dirty="0" smtClean="0">
              <a:solidFill>
                <a:srgbClr val="000000"/>
              </a:solidFill>
            </a:endParaRPr>
          </a:p>
          <a:p>
            <a:pPr marL="0" indent="0">
              <a:buNone/>
            </a:pPr>
            <a:endParaRPr lang="de-DE" dirty="0">
              <a:solidFill>
                <a:srgbClr val="000000"/>
              </a:solidFill>
            </a:endParaRPr>
          </a:p>
        </p:txBody>
      </p:sp>
      <p:pic>
        <p:nvPicPr>
          <p:cNvPr id="4" name="Grafik 4"/>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131840" y="2636912"/>
            <a:ext cx="2232248" cy="212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46487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sign1_cowboy">
  <a:themeElements>
    <a:clrScheme name="Holzart">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ndara">
      <a:maj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ndara" panose="020E0502030303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olzart">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Design1_cowboy" id="{E29C0968-CF86-4899-88CE-40AB03885428}" vid="{F0B6DCFC-B322-4FA3-9BD9-8169540485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Design1_cowboy</Template>
  <TotalTime>0</TotalTime>
  <Words>2197</Words>
  <Application>Microsoft Office PowerPoint</Application>
  <PresentationFormat>Bildschirmpräsentation (4:3)</PresentationFormat>
  <Paragraphs>163</Paragraphs>
  <Slides>18</Slides>
  <Notes>15</Notes>
  <HiddenSlides>1</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18</vt:i4>
      </vt:variant>
    </vt:vector>
  </HeadingPairs>
  <TitlesOfParts>
    <vt:vector size="24" baseType="lpstr">
      <vt:lpstr>ＭＳ Ｐゴシック</vt:lpstr>
      <vt:lpstr>Arial</vt:lpstr>
      <vt:lpstr>Calibri</vt:lpstr>
      <vt:lpstr>Candara</vt:lpstr>
      <vt:lpstr>Wingdings</vt:lpstr>
      <vt:lpstr>Design1_cowboy</vt:lpstr>
      <vt:lpstr>Qualitative - Structural – Analytical: Reflections on the methodological foundation of Qualitative Structural Analysis (QSA) </vt:lpstr>
      <vt:lpstr>Overview</vt:lpstr>
      <vt:lpstr>Intro (1)</vt:lpstr>
      <vt:lpstr>Intro (2)</vt:lpstr>
      <vt:lpstr>1. QSA: qualitative</vt:lpstr>
      <vt:lpstr>QSA is qualitative:  reconstructive research approach</vt:lpstr>
      <vt:lpstr>2. QSA: structural</vt:lpstr>
      <vt:lpstr>Translating concepts of SNA in sensitizing concepts</vt:lpstr>
      <vt:lpstr>Example of being sensitized (1)</vt:lpstr>
      <vt:lpstr>Example of being sensitized (2)</vt:lpstr>
      <vt:lpstr>3. QSA: analytical</vt:lpstr>
      <vt:lpstr> 3 QSA: analytical</vt:lpstr>
      <vt:lpstr>Steps in Analysis using the example of a network map and an interview transcript</vt:lpstr>
      <vt:lpstr>Conclusion: the basi(c)s of Qualitative Structural Analysis (QSA)</vt:lpstr>
      <vt:lpstr>Thanks for your attention</vt:lpstr>
      <vt:lpstr>References  (1)</vt:lpstr>
      <vt:lpstr>References  (2)</vt:lpstr>
      <vt:lpstr>Abstract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Ideen ppt</dc:title>
  <dc:creator>Annika Mueller</dc:creator>
  <cp:lastModifiedBy>Herz Andreas</cp:lastModifiedBy>
  <cp:revision>217</cp:revision>
  <cp:lastPrinted>2018-08-31T13:49:28Z</cp:lastPrinted>
  <dcterms:created xsi:type="dcterms:W3CDTF">2018-06-09T10:20:52Z</dcterms:created>
  <dcterms:modified xsi:type="dcterms:W3CDTF">2024-06-29T06:41:37Z</dcterms:modified>
</cp:coreProperties>
</file>