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9" r:id="rId2"/>
  </p:sldMasterIdLst>
  <p:notesMasterIdLst>
    <p:notesMasterId r:id="rId86"/>
  </p:notesMasterIdLst>
  <p:sldIdLst>
    <p:sldId id="268" r:id="rId3"/>
    <p:sldId id="269" r:id="rId4"/>
    <p:sldId id="271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3" r:id="rId14"/>
    <p:sldId id="284" r:id="rId15"/>
    <p:sldId id="285" r:id="rId16"/>
    <p:sldId id="286" r:id="rId17"/>
    <p:sldId id="287" r:id="rId18"/>
    <p:sldId id="275" r:id="rId19"/>
    <p:sldId id="288" r:id="rId20"/>
    <p:sldId id="289" r:id="rId21"/>
    <p:sldId id="290" r:id="rId22"/>
    <p:sldId id="292" r:id="rId23"/>
    <p:sldId id="294" r:id="rId24"/>
    <p:sldId id="293" r:id="rId25"/>
    <p:sldId id="276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10" r:id="rId39"/>
    <p:sldId id="309" r:id="rId40"/>
    <p:sldId id="312" r:id="rId41"/>
    <p:sldId id="313" r:id="rId42"/>
    <p:sldId id="314" r:id="rId43"/>
    <p:sldId id="358" r:id="rId44"/>
    <p:sldId id="315" r:id="rId45"/>
    <p:sldId id="359" r:id="rId46"/>
    <p:sldId id="317" r:id="rId47"/>
    <p:sldId id="318" r:id="rId48"/>
    <p:sldId id="319" r:id="rId49"/>
    <p:sldId id="320" r:id="rId50"/>
    <p:sldId id="321" r:id="rId51"/>
    <p:sldId id="322" r:id="rId52"/>
    <p:sldId id="324" r:id="rId53"/>
    <p:sldId id="325" r:id="rId54"/>
    <p:sldId id="326" r:id="rId55"/>
    <p:sldId id="327" r:id="rId56"/>
    <p:sldId id="328" r:id="rId57"/>
    <p:sldId id="329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16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7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pos="1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7B"/>
    <a:srgbClr val="E83C53"/>
    <a:srgbClr val="00987C"/>
    <a:srgbClr val="F2505C"/>
    <a:srgbClr val="95C11F"/>
    <a:srgbClr val="313131"/>
    <a:srgbClr val="99BFDC"/>
    <a:srgbClr val="005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6" autoAdjust="0"/>
    <p:restoredTop sz="94680" autoAdjust="0"/>
  </p:normalViewPr>
  <p:slideViewPr>
    <p:cSldViewPr showGuides="1">
      <p:cViewPr varScale="1">
        <p:scale>
          <a:sx n="103" d="100"/>
          <a:sy n="103" d="100"/>
        </p:scale>
        <p:origin x="726" y="96"/>
      </p:cViewPr>
      <p:guideLst>
        <p:guide pos="3840"/>
        <p:guide orient="horz" pos="2160"/>
        <p:guide orient="horz" pos="799"/>
        <p:guide pos="12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57" d="100"/>
          <a:sy n="157" d="100"/>
        </p:scale>
        <p:origin x="3056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FC0B-81FF-47CA-B58A-4F56118074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8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B -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50863" y="1916831"/>
            <a:ext cx="8785225" cy="1403793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4500" b="1" i="1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sz="4800" dirty="0">
                <a:latin typeface="Fira Sans" panose="020B0503050000020004" pitchFamily="34" charset="0"/>
                <a:ea typeface="Fira Sans" panose="020B0503050000020004" pitchFamily="34" charset="0"/>
              </a:rPr>
              <a:t>Titel durch klicken bearbeiten</a:t>
            </a:r>
            <a:endParaRPr lang="de-DE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xmlns="" id="{B65480E9-F94C-2244-83D3-C680EE0A85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609" y="3429000"/>
            <a:ext cx="875975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582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  <p15:guide id="5" orient="horz" pos="1888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10" pos="3840" userDrawn="1">
          <p15:clr>
            <a:srgbClr val="FBAE40"/>
          </p15:clr>
        </p15:guide>
        <p15:guide id="12" pos="347" userDrawn="1">
          <p15:clr>
            <a:srgbClr val="FBAE40"/>
          </p15:clr>
        </p15:guide>
        <p15:guide id="13" pos="438" userDrawn="1">
          <p15:clr>
            <a:srgbClr val="FBAE40"/>
          </p15:clr>
        </p15:guide>
        <p15:guide id="14" pos="58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UB-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263525" y="2457451"/>
            <a:ext cx="11640609" cy="3311525"/>
          </a:xfrm>
          <a:prstGeom prst="rect">
            <a:avLst/>
          </a:prstGeom>
        </p:spPr>
        <p:txBody>
          <a:bodyPr numCol="2"/>
          <a:lstStyle>
            <a:lvl1pPr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665290"/>
            <a:ext cx="11640609" cy="684211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/>
              <a:t>Überschrift 3 durch Klicken bearbeiten</a:t>
            </a: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xmlns="" id="{14BED71F-F0A2-6347-B380-ECCD56144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xmlns="" id="{043FD137-0D49-E341-A669-491AE2DCF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6650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1049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orient="horz" pos="1548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  <p15:guide id="10" pos="7499" userDrawn="1">
          <p15:clr>
            <a:srgbClr val="A4A3A4"/>
          </p15:clr>
        </p15:guide>
        <p15:guide id="11" pos="3931" userDrawn="1">
          <p15:clr>
            <a:srgbClr val="A4A3A4"/>
          </p15:clr>
        </p15:guide>
        <p15:guide id="12" pos="374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UB-2/2 -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665290"/>
            <a:ext cx="11640609" cy="684211"/>
          </a:xfrm>
          <a:prstGeom prst="rect">
            <a:avLst/>
          </a:prstGeom>
        </p:spPr>
        <p:txBody>
          <a:bodyPr/>
          <a:lstStyle>
            <a:lvl1pPr>
              <a:defRPr sz="1600" b="1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3 durch Klicken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22D91D94-9A87-8A48-9F5A-35F5275ACDE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63526" y="2457451"/>
            <a:ext cx="5688012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541338" indent="-27463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808038" indent="-266700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076325" indent="-26828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346200" indent="-269875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Erste Ebene Aufzählungszeichen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6ADE3E9D-CDD2-B54A-B941-F0FB404DDA0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50919" y="2457451"/>
            <a:ext cx="5649473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541338" indent="-27463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808038" indent="-266700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076325" indent="-26828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346200" indent="-269875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Erste Ebene Aufzählungszeichen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xmlns="" id="{DD4F0D72-4C0F-3345-B69F-AAA293680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xmlns="" id="{61BB34E9-ABFF-7045-93BC-25DD8E164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72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orient="horz" pos="1548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166" userDrawn="1">
          <p15:clr>
            <a:srgbClr val="A4A3A4"/>
          </p15:clr>
        </p15:guide>
        <p15:guide id="9" pos="7499" userDrawn="1">
          <p15:clr>
            <a:srgbClr val="A4A3A4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UB-1 Spaltig 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2457451"/>
            <a:ext cx="11640609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541338" indent="-27463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808038" indent="-266700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076325" indent="-26828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346200" indent="-269875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Erste Ebene Aufzählungszeichen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1665288"/>
            <a:ext cx="11640609" cy="672331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3 durch Klicken bearbeiten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xmlns="" id="{C3203E7D-9009-7A49-8667-5BB2A9477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xmlns="" id="{A4397221-D751-A64B-9987-41C4078C2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188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orient="horz" pos="1548" userDrawn="1">
          <p15:clr>
            <a:srgbClr val="A4A3A4"/>
          </p15:clr>
        </p15:guide>
        <p15:guide id="9" pos="7499" userDrawn="1">
          <p15:clr>
            <a:srgbClr val="A4A3A4"/>
          </p15:clr>
        </p15:guide>
        <p15:guide id="10" pos="166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UB- 3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665290"/>
            <a:ext cx="11640609" cy="684211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3 durch Klicken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3CEEF9F2-41C3-8C40-806F-BF2AFBD0A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3525" y="2457451"/>
            <a:ext cx="3676859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541338" indent="-27463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808038" indent="-266700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076325" indent="-26828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346200" indent="-269875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Erste Ebene Aufzählungszeichen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xmlns="" id="{8610A9D4-3B18-364E-A2EA-CBBD05A7044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81799" y="2457451"/>
            <a:ext cx="3652516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541338" indent="-27463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808038" indent="-266700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076325" indent="-26828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346200" indent="-269875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Erste Ebene Aufzählungszeichen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xmlns="" id="{2728C54F-BA59-534E-BEA2-2F65CBEA678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5219" y="2457451"/>
            <a:ext cx="3652516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541338" indent="-27463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808038" indent="-266700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076325" indent="-268288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346200" indent="-269875"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Erste Ebene Aufzählungszeichen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xmlns="" id="{1478FD3F-B017-D842-8BA1-25CD4C02C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xmlns="" id="{7B14FB5B-4BDC-1347-B423-57F32F9F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296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orient="horz" pos="1548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166" userDrawn="1">
          <p15:clr>
            <a:srgbClr val="A4A3A4"/>
          </p15:clr>
        </p15:guide>
        <p15:guide id="9" pos="7499" userDrawn="1">
          <p15:clr>
            <a:srgbClr val="A4A3A4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UB - Trennse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31871C7F-6D2D-544B-8A79-F721AE1E0D4E}"/>
              </a:ext>
            </a:extLst>
          </p:cNvPr>
          <p:cNvSpPr/>
          <p:nvPr userDrawn="1"/>
        </p:nvSpPr>
        <p:spPr>
          <a:xfrm>
            <a:off x="0" y="0"/>
            <a:ext cx="12192000" cy="609329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xmlns="" id="{6CC517EE-918F-2A48-B44E-DFDA573E5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2313" y="1592263"/>
            <a:ext cx="9721849" cy="1429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 i="1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Trennseite 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8495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03" userDrawn="1">
          <p15:clr>
            <a:srgbClr val="A4A3A4"/>
          </p15:clr>
        </p15:guide>
        <p15:guide id="4" pos="3840" userDrawn="1">
          <p15:clr>
            <a:srgbClr val="FBAE40"/>
          </p15:clr>
        </p15:guide>
        <p15:guide id="5" pos="166" userDrawn="1">
          <p15:clr>
            <a:srgbClr val="FBAE40"/>
          </p15:clr>
        </p15:guide>
        <p15:guide id="6" pos="1345" userDrawn="1">
          <p15:clr>
            <a:srgbClr val="FBAE40"/>
          </p15:clr>
        </p15:guide>
        <p15:guide id="7" pos="12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UB - Trenn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7671BE3-33C8-9B40-9C62-5ED1A296E101}"/>
              </a:ext>
            </a:extLst>
          </p:cNvPr>
          <p:cNvSpPr/>
          <p:nvPr userDrawn="1"/>
        </p:nvSpPr>
        <p:spPr>
          <a:xfrm>
            <a:off x="0" y="0"/>
            <a:ext cx="12192000" cy="609329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xmlns="" id="{C357A52D-2AA6-8C4C-9538-05C1CABB92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353" y="3861048"/>
            <a:ext cx="11593685" cy="1429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Trennseite Untertitel durch Klicken bearbeiten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xmlns="" id="{581BA7F4-B507-E74D-B5D7-5E9585EB1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52" y="1592263"/>
            <a:ext cx="11593685" cy="1429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 i="1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Trennseite 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58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UB 1 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CC6B17E5-52E2-2141-9601-9DAA39E50DE7}"/>
              </a:ext>
            </a:extLst>
          </p:cNvPr>
          <p:cNvSpPr/>
          <p:nvPr userDrawn="1"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1"/>
          </p:nvPr>
        </p:nvSpPr>
        <p:spPr>
          <a:xfrm>
            <a:off x="263525" y="2457450"/>
            <a:ext cx="11640609" cy="3311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lnSpc>
                <a:spcPct val="90000"/>
              </a:lnSpc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914400" indent="0">
              <a:lnSpc>
                <a:spcPct val="90000"/>
              </a:lnSpc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371600" indent="0">
              <a:lnSpc>
                <a:spcPct val="90000"/>
              </a:lnSpc>
              <a:buNone/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828800" indent="0">
              <a:lnSpc>
                <a:spcPct val="90000"/>
              </a:lnSpc>
              <a:buNone/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263525" y="1196752"/>
            <a:ext cx="11640609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988840"/>
            <a:ext cx="11640609" cy="360041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/>
              <a:t>Formatvorlagen des Textmasters bearbeiten Überschrift 3 Bsp. 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7358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6" pos="7499" userDrawn="1">
          <p15:clr>
            <a:srgbClr val="A4A3A4"/>
          </p15:clr>
        </p15:guide>
        <p15:guide id="7" orient="horz" pos="1548" userDrawn="1">
          <p15:clr>
            <a:srgbClr val="A4A3A4"/>
          </p15:clr>
        </p15:guide>
        <p15:guide id="8" orient="horz" pos="3634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xmlns="" id="{BDAEE74E-4C38-4E24-A414-29B8DE5B9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2E8E4675-93DB-49B5-9719-93BBD9C3E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3694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7499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UB-2/2 -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63525" y="1665288"/>
            <a:ext cx="5688459" cy="4103687"/>
          </a:xfrm>
          <a:prstGeom prst="rect">
            <a:avLst/>
          </a:prstGeom>
        </p:spPr>
        <p:txBody>
          <a:bodyPr/>
          <a:lstStyle>
            <a:lvl1pPr algn="l"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240016" y="1665288"/>
            <a:ext cx="5664117" cy="4103687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xmlns="" id="{3C469D7F-2E3D-4742-8785-2345407B3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xmlns="" id="{06BAFECA-F767-164D-9BD3-7757FC74C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6101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7499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1049" userDrawn="1">
          <p15:clr>
            <a:srgbClr val="A4A3A4"/>
          </p15:clr>
        </p15:guide>
        <p15:guide id="8" pos="3749" userDrawn="1">
          <p15:clr>
            <a:srgbClr val="A4A3A4"/>
          </p15:clr>
        </p15:guide>
        <p15:guide id="9" pos="3931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UB-2/2 -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240016" y="2457451"/>
            <a:ext cx="5664117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defRPr lang="de-DE" sz="1400" b="0" i="0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269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defRPr lang="de-DE" sz="1400" b="0" i="0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defRPr lang="de-DE" sz="1400" b="0" i="0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3pPr>
            <a:lvl4pPr marL="8080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defRPr lang="de-DE" sz="1200" b="0" i="0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defRPr lang="de-DE" sz="12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263526" y="2457451"/>
            <a:ext cx="568846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tabLst/>
              <a:defRPr lang="de-DE" sz="14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269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tabLst/>
              <a:defRPr lang="de-DE" sz="14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tabLst/>
              <a:defRPr lang="de-DE" sz="14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3pPr>
            <a:lvl4pPr marL="8080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tabLst/>
              <a:defRPr lang="de-DE" sz="12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4pPr>
            <a:lvl5pPr marL="1079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None/>
              <a:defRPr lang="de-DE" sz="12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665290"/>
            <a:ext cx="11640609" cy="684211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3 durch Klicken bearbeiten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xmlns="" id="{72E6597D-CEF5-544D-B6AA-DC0452E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xmlns="" id="{CB561721-19DE-7F45-A2D7-C9314615F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596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6" orient="horz" pos="1480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166" userDrawn="1">
          <p15:clr>
            <a:srgbClr val="A4A3A4"/>
          </p15:clr>
        </p15:guide>
        <p15:guide id="9" pos="7499" userDrawn="1">
          <p15:clr>
            <a:srgbClr val="A4A3A4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2" orient="horz" pos="154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UB-1/3 - 2 Spalti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63525" y="1665288"/>
            <a:ext cx="3960339" cy="4103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914400" indent="0"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371600" indent="0">
              <a:buNone/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828800" indent="0">
              <a:buNone/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511823" y="1665288"/>
            <a:ext cx="7392311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 marL="914400" indent="0">
              <a:buNone/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 marL="1371600" indent="0">
              <a:buNone/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 marL="1828800" indent="0">
              <a:buNone/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xmlns="" id="{846DD6B4-317A-7D4F-AC72-F7576EB33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xmlns="" id="{232E18AD-9ED9-424E-AE90-372E5042B1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4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6" pos="166" userDrawn="1">
          <p15:clr>
            <a:srgbClr val="A4A3A4"/>
          </p15:clr>
        </p15:guide>
        <p15:guide id="7" pos="7499" userDrawn="1">
          <p15:clr>
            <a:srgbClr val="A4A3A4"/>
          </p15:clr>
        </p15:guide>
        <p15:guide id="8" pos="2660" userDrawn="1">
          <p15:clr>
            <a:srgbClr val="A4A3A4"/>
          </p15:clr>
        </p15:guide>
        <p15:guide id="9" pos="2843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UB-3/1 - 2 Spalti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63525" y="1665288"/>
            <a:ext cx="7416651" cy="4103687"/>
          </a:xfrm>
          <a:prstGeom prst="rect">
            <a:avLst/>
          </a:prstGeom>
        </p:spPr>
        <p:txBody>
          <a:bodyPr/>
          <a:lstStyle>
            <a:lvl1pPr algn="l"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  <a:lvl2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2pPr>
            <a:lvl3pPr>
              <a:defRPr sz="14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3pPr>
            <a:lvl4pPr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4pPr>
            <a:lvl5pPr>
              <a:defRPr sz="1200" b="0" i="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7968210" y="1665288"/>
            <a:ext cx="3935925" cy="4103687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solidFill>
                  <a:schemeClr val="tx2"/>
                </a:solidFill>
                <a:latin typeface="+mj-lt"/>
                <a:ea typeface="Fira Sans" panose="020B0503050000020004" pitchFamily="34" charset="0"/>
              </a:defRPr>
            </a:lvl1pPr>
            <a:lvl2pPr>
              <a:defRPr sz="1400" b="0" i="0" baseline="0">
                <a:solidFill>
                  <a:schemeClr val="tx2"/>
                </a:solidFill>
                <a:latin typeface="+mj-lt"/>
                <a:ea typeface="Fira Sans" panose="020B0503050000020004" pitchFamily="34" charset="0"/>
              </a:defRPr>
            </a:lvl2pPr>
            <a:lvl3pPr>
              <a:defRPr sz="1400" b="0" i="0" baseline="0">
                <a:solidFill>
                  <a:schemeClr val="tx2"/>
                </a:solidFill>
                <a:latin typeface="+mj-lt"/>
                <a:ea typeface="Fira Sans" panose="020B0503050000020004" pitchFamily="34" charset="0"/>
              </a:defRPr>
            </a:lvl3pPr>
            <a:lvl4pPr>
              <a:defRPr sz="1200" b="0" i="0" baseline="0">
                <a:solidFill>
                  <a:schemeClr val="tx2"/>
                </a:solidFill>
                <a:latin typeface="+mj-lt"/>
                <a:ea typeface="Fira Sans" panose="020B0503050000020004" pitchFamily="34" charset="0"/>
              </a:defRPr>
            </a:lvl4pPr>
            <a:lvl5pPr>
              <a:defRPr sz="1200" b="0" i="0" baseline="0">
                <a:solidFill>
                  <a:schemeClr val="tx2"/>
                </a:solidFill>
                <a:latin typeface="+mj-lt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xmlns="" id="{8875B607-80B1-6A4C-BAC7-8500D6712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578329"/>
            <a:ext cx="11640609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Überschrift 1 durch Klicken bearbeiten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xmlns="" id="{81B21348-4BCB-BE43-B43D-B2A8D5A3F9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006960"/>
            <a:ext cx="11640609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1" i="1" baseline="0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de-DE" dirty="0"/>
              <a:t>Überschrift 2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177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6" pos="7499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pos="4837" userDrawn="1">
          <p15:clr>
            <a:srgbClr val="A4A3A4"/>
          </p15:clr>
        </p15:guide>
        <p15:guide id="9" pos="502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7E934E3-2886-4945-8F30-69ED5D028B2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0" t="4448" r="2536" b="1396"/>
          <a:stretch/>
        </p:blipFill>
        <p:spPr>
          <a:xfrm rot="5400000">
            <a:off x="3251995" y="-2512219"/>
            <a:ext cx="5688012" cy="115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orient="horz" pos="4065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3118" y="-5674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13131"/>
                </a:solidFill>
              </a:rPr>
              <a:t>16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90456" y="-5674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13131"/>
                </a:solidFill>
              </a:rPr>
              <a:t>0,00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808885" y="-5674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13131"/>
                </a:solidFill>
              </a:rPr>
              <a:t>16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649573" y="42574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13131"/>
                </a:solidFill>
              </a:rPr>
              <a:t>8,40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649573" y="65973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13131"/>
                </a:solidFill>
              </a:rPr>
              <a:t>8,80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649573" y="3059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313131"/>
                </a:solidFill>
              </a:rPr>
              <a:t>0,00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5588AFC0-6E2C-7140-8997-7920986C6AEF}"/>
              </a:ext>
            </a:extLst>
          </p:cNvPr>
          <p:cNvSpPr txBox="1"/>
          <p:nvPr userDrawn="1"/>
        </p:nvSpPr>
        <p:spPr>
          <a:xfrm>
            <a:off x="263352" y="6376472"/>
            <a:ext cx="6103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b="1" i="1" kern="0" cap="none" spc="-2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rPr>
              <a:t>Traumasensibel</a:t>
            </a:r>
            <a:r>
              <a:rPr lang="de-DE" sz="1400" b="1" i="1" kern="0" cap="none" spc="-20" baseline="0" dirty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rPr>
              <a:t> arbeiten in der Freiwilligenhilfe für Menschen mit Fluchterfahrung.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A3AAF36D-85AE-EE4B-8BEA-5A975C2BFF66}"/>
              </a:ext>
            </a:extLst>
          </p:cNvPr>
          <p:cNvSpPr txBox="1"/>
          <p:nvPr userDrawn="1"/>
        </p:nvSpPr>
        <p:spPr>
          <a:xfrm>
            <a:off x="10051852" y="6376472"/>
            <a:ext cx="1876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0" i="0" kern="0" cap="none" spc="-2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</a:rPr>
              <a:t>Eine Trainingsanleitung.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48D4A0AD-E878-A549-AFDC-FA182F68AEE2}"/>
              </a:ext>
            </a:extLst>
          </p:cNvPr>
          <p:cNvSpPr txBox="1"/>
          <p:nvPr userDrawn="1"/>
        </p:nvSpPr>
        <p:spPr>
          <a:xfrm>
            <a:off x="12649573" y="572396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313131"/>
                </a:solidFill>
              </a:rPr>
              <a:t>7,40</a:t>
            </a:r>
          </a:p>
        </p:txBody>
      </p:sp>
    </p:spTree>
    <p:extLst>
      <p:ext uri="{BB962C8B-B14F-4D97-AF65-F5344CB8AC3E}">
        <p14:creationId xmlns:p14="http://schemas.microsoft.com/office/powerpoint/2010/main" val="159408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1" r:id="rId2"/>
    <p:sldLayoutId id="2147483711" r:id="rId3"/>
    <p:sldLayoutId id="2147483706" r:id="rId4"/>
    <p:sldLayoutId id="2147483701" r:id="rId5"/>
    <p:sldLayoutId id="2147483720" r:id="rId6"/>
    <p:sldLayoutId id="2147483713" r:id="rId7"/>
    <p:sldLayoutId id="2147483712" r:id="rId8"/>
    <p:sldLayoutId id="2147483715" r:id="rId9"/>
    <p:sldLayoutId id="2147483716" r:id="rId10"/>
    <p:sldLayoutId id="2147483714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rgbClr val="31313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1313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1313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31313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31313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AF98A713-C10D-5B45-A3A0-590AF93CE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15023"/>
              </p:ext>
            </p:extLst>
          </p:nvPr>
        </p:nvGraphicFramePr>
        <p:xfrm>
          <a:off x="0" y="1484313"/>
          <a:ext cx="10056440" cy="3133059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0056440">
                  <a:extLst>
                    <a:ext uri="{9D8B030D-6E8A-4147-A177-3AD203B41FA5}">
                      <a16:colId xmlns:a16="http://schemas.microsoft.com/office/drawing/2014/main" xmlns="" val="3480774112"/>
                    </a:ext>
                  </a:extLst>
                </a:gridCol>
              </a:tblGrid>
              <a:tr h="3133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02204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323" y="2097215"/>
            <a:ext cx="9047784" cy="17638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080"/>
              </a:lnSpc>
            </a:pPr>
            <a:r>
              <a:rPr lang="de-DE" sz="5400" dirty="0" err="1"/>
              <a:t>Traumasensibel</a:t>
            </a:r>
            <a:r>
              <a:rPr lang="de-DE" sz="5400"/>
              <a:t> arbeiten in der  </a:t>
            </a:r>
            <a:br>
              <a:rPr lang="de-DE" sz="5400"/>
            </a:br>
            <a:r>
              <a:rPr lang="de-DE" sz="5400"/>
              <a:t>Freiwilligenhilfe für Menschen mit Fluchterfahrung.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25224" y="4076949"/>
            <a:ext cx="9359207" cy="455551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t">
              <a:lnSpc>
                <a:spcPts val="2380"/>
              </a:lnSpc>
              <a:spcBef>
                <a:spcPts val="0"/>
              </a:spcBef>
            </a:pPr>
            <a:r>
              <a:rPr lang="de-DE" b="1" i="1">
                <a:solidFill>
                  <a:schemeClr val="tx1"/>
                </a:solidFill>
                <a:latin typeface="Calibri" panose="020F0502020204030204" pitchFamily="34" charset="0"/>
                <a:ea typeface="Fira Sans" panose="020B0503050000020004" pitchFamily="34" charset="0"/>
              </a:rPr>
              <a:t>Eine Trainingsanleitung.</a:t>
            </a:r>
          </a:p>
        </p:txBody>
      </p:sp>
    </p:spTree>
    <p:extLst>
      <p:ext uri="{BB962C8B-B14F-4D97-AF65-F5344CB8AC3E}">
        <p14:creationId xmlns:p14="http://schemas.microsoft.com/office/powerpoint/2010/main" val="319273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Häufigkeit von </a:t>
            </a:r>
            <a:r>
              <a:rPr lang="de-DE" sz="3600" dirty="0" err="1"/>
              <a:t>Traumafolgestörungen</a:t>
            </a:r>
            <a:endParaRPr lang="de-DE" sz="360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C84BA50E-803F-E54C-8FD0-65ADAD4BD5EA}"/>
              </a:ext>
            </a:extLst>
          </p:cNvPr>
          <p:cNvSpPr txBox="1">
            <a:spLocks/>
          </p:cNvSpPr>
          <p:nvPr/>
        </p:nvSpPr>
        <p:spPr>
          <a:xfrm>
            <a:off x="263525" y="2204864"/>
            <a:ext cx="11641138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</a:t>
            </a:r>
            <a:r>
              <a:rPr lang="de-DE" sz="2200" dirty="0" err="1">
                <a:cs typeface="Calibri" panose="020F0502020204030204" pitchFamily="34" charset="0"/>
              </a:rPr>
              <a:t>Traumabedingte</a:t>
            </a:r>
            <a:r>
              <a:rPr lang="de-DE" sz="2200" dirty="0">
                <a:cs typeface="Calibri" panose="020F0502020204030204" pitchFamily="34" charset="0"/>
              </a:rPr>
              <a:t> Belastungen können vor, während und nach der Flucht auftreten</a:t>
            </a: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Menschen mit Konflikt- / Fluchterfahrung: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b="0" dirty="0">
                <a:latin typeface="Calibri" panose="020F0502020204030204" pitchFamily="34" charset="0"/>
                <a:cs typeface="Calibri" panose="020F0502020204030204" pitchFamily="34" charset="0"/>
              </a:rPr>
              <a:t>Posttraumatische Belastungsstörung: 30,6 % (Steel et al., 2009)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Depression: 30,8 % (Steel et al., 2009)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Vgl. Gesamtbevölkerung: 1 – 12 % (Close et al. 2016)</a:t>
            </a:r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E760B650-D0C1-8E48-8BEF-17E3EBFFE887}"/>
              </a:ext>
            </a:extLst>
          </p:cNvPr>
          <p:cNvSpPr txBox="1">
            <a:spLocks/>
          </p:cNvSpPr>
          <p:nvPr/>
        </p:nvSpPr>
        <p:spPr>
          <a:xfrm>
            <a:off x="263525" y="5063610"/>
            <a:ext cx="11640609" cy="610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SzPct val="120000"/>
              <a:buFont typeface="Lucida Grande" panose="020B0600040502020204" pitchFamily="34" charset="0"/>
              <a:buChar char="→"/>
            </a:pPr>
            <a:r>
              <a:rPr lang="de-DE" sz="2500" b="1" i="1" dirty="0">
                <a:solidFill>
                  <a:schemeClr val="tx1"/>
                </a:solidFill>
                <a:latin typeface="+mj-lt"/>
              </a:rPr>
              <a:t> Fast jede dritte Person mit Fluchterfahrung leidet unter </a:t>
            </a:r>
            <a:br>
              <a:rPr lang="de-DE" sz="2500" b="1" i="1" dirty="0">
                <a:solidFill>
                  <a:schemeClr val="tx1"/>
                </a:solidFill>
                <a:latin typeface="+mj-lt"/>
              </a:rPr>
            </a:br>
            <a:r>
              <a:rPr lang="de-DE" sz="2500" b="1" i="1" dirty="0">
                <a:solidFill>
                  <a:schemeClr val="tx1"/>
                </a:solidFill>
                <a:latin typeface="+mj-lt"/>
              </a:rPr>
              <a:t> einer psychischen </a:t>
            </a:r>
            <a:r>
              <a:rPr lang="de-DE" sz="2500" b="1" i="1" dirty="0" err="1">
                <a:solidFill>
                  <a:schemeClr val="tx1"/>
                </a:solidFill>
                <a:latin typeface="+mj-lt"/>
              </a:rPr>
              <a:t>Traumafolgestörung</a:t>
            </a:r>
            <a:r>
              <a:rPr lang="de-DE" sz="2500" b="1" i="1" dirty="0">
                <a:solidFill>
                  <a:schemeClr val="tx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997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Aufgaben zu dem </a:t>
            </a:r>
            <a:r>
              <a:rPr lang="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Fallbeispiel</a:t>
            </a:r>
            <a:endParaRPr lang="de-DE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E5407E79-AA0B-5B43-9E74-C9E24DD9B11B}"/>
              </a:ext>
            </a:extLst>
          </p:cNvPr>
          <p:cNvSpPr txBox="1">
            <a:spLocks/>
          </p:cNvSpPr>
          <p:nvPr/>
        </p:nvSpPr>
        <p:spPr>
          <a:xfrm>
            <a:off x="263525" y="2351164"/>
            <a:ext cx="11640608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  <a:t>Schreibt alle aufkommenden Hinweise, die mögliche Anzeichen für </a:t>
            </a:r>
            <a:b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de-DE" sz="2200" dirty="0" err="1">
                <a:solidFill>
                  <a:srgbClr val="000000"/>
                </a:solidFill>
                <a:cs typeface="Calibri" panose="020F0502020204030204" pitchFamily="34" charset="0"/>
              </a:rPr>
              <a:t>traumabedingte</a:t>
            </a:r>
            <a: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  <a:t> psychische Belastungen sein könnten, einzeln auf Kärtchen. </a:t>
            </a:r>
          </a:p>
          <a:p>
            <a:pPr marL="850900" lvl="1" indent="-508000">
              <a:lnSpc>
                <a:spcPct val="100000"/>
              </a:lnSpc>
              <a:buClr>
                <a:schemeClr val="tx1"/>
              </a:buClr>
              <a:buSzPct val="10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Klebt diese auf die Tafel zu den Kategorien mentale / gedankliche, </a:t>
            </a:r>
            <a:r>
              <a:rPr 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körperliche und verhaltensbezogene Ebene.</a:t>
            </a:r>
            <a:r>
              <a:rPr lang="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57188" indent="-357188">
              <a:lnSpc>
                <a:spcPct val="100000"/>
              </a:lnSpc>
              <a:spcBef>
                <a:spcPts val="22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  <a:t>Welche </a:t>
            </a:r>
            <a:r>
              <a:rPr lang="de-DE" sz="2200" dirty="0" err="1">
                <a:solidFill>
                  <a:srgbClr val="000000"/>
                </a:solidFill>
                <a:cs typeface="Calibri" panose="020F0502020204030204" pitchFamily="34" charset="0"/>
              </a:rPr>
              <a:t>traumabedingten</a:t>
            </a:r>
            <a: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  <a:t> psychischen Belastungen kennst du außerdem im Umgang </a:t>
            </a:r>
            <a:b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de-DE" sz="2200" dirty="0">
                <a:solidFill>
                  <a:srgbClr val="000000"/>
                </a:solidFill>
                <a:cs typeface="Calibri" panose="020F0502020204030204" pitchFamily="34" charset="0"/>
              </a:rPr>
              <a:t>mit Menschen mit Fluchterfahrungen? </a:t>
            </a:r>
          </a:p>
          <a:p>
            <a:pPr marL="850900" lvl="1" indent="-508000">
              <a:lnSpc>
                <a:spcPct val="100000"/>
              </a:lnSpc>
              <a:buClr>
                <a:schemeClr val="tx1"/>
              </a:buClr>
              <a:buSzPct val="10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Ordne sie jeweils auch einer der drei Kategorien zu.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04EE1D3-E7BC-FE4F-BAA2-B95B7859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40" y="404812"/>
            <a:ext cx="1268797" cy="12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626340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Kategorien der </a:t>
            </a:r>
            <a:r>
              <a:rPr lang="de-DE" dirty="0" err="1"/>
              <a:t>traumabedingten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Belastungen bei Erwachsenen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BE91915-7E3E-964C-9123-B237209ED062}"/>
              </a:ext>
            </a:extLst>
          </p:cNvPr>
          <p:cNvSpPr/>
          <p:nvPr/>
        </p:nvSpPr>
        <p:spPr>
          <a:xfrm>
            <a:off x="983432" y="2885707"/>
            <a:ext cx="2808709" cy="28087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004B54DB-30BD-1949-A621-75CBEA2A7B43}"/>
              </a:ext>
            </a:extLst>
          </p:cNvPr>
          <p:cNvSpPr txBox="1"/>
          <p:nvPr/>
        </p:nvSpPr>
        <p:spPr>
          <a:xfrm>
            <a:off x="962948" y="3587532"/>
            <a:ext cx="2829193" cy="156966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de-DE" sz="3200" b="1" baseline="0" dirty="0">
                <a:solidFill>
                  <a:schemeClr val="tx2"/>
                </a:solidFill>
                <a:latin typeface="Calibri" panose="020F0502020204030204" pitchFamily="34" charset="0"/>
              </a:rPr>
              <a:t>MENTALE /</a:t>
            </a:r>
            <a:br>
              <a:rPr lang="de-DE" sz="3200" b="1" baseline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3200" b="1" baseline="0" dirty="0">
                <a:solidFill>
                  <a:schemeClr val="tx2"/>
                </a:solidFill>
                <a:latin typeface="Calibri" panose="020F0502020204030204" pitchFamily="34" charset="0"/>
              </a:rPr>
              <a:t>GEDANKLICHE EBENE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AD20790-0361-D443-9ED9-CEE8B166C93D}"/>
              </a:ext>
            </a:extLst>
          </p:cNvPr>
          <p:cNvSpPr/>
          <p:nvPr/>
        </p:nvSpPr>
        <p:spPr>
          <a:xfrm>
            <a:off x="8256240" y="2885707"/>
            <a:ext cx="2808709" cy="28087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8815AD76-7B60-D84C-8145-BDC2C02114C0}"/>
              </a:ext>
            </a:extLst>
          </p:cNvPr>
          <p:cNvSpPr txBox="1"/>
          <p:nvPr/>
        </p:nvSpPr>
        <p:spPr>
          <a:xfrm>
            <a:off x="8235756" y="3789040"/>
            <a:ext cx="2829193" cy="107721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de-DE" sz="3200" b="1" baseline="0">
                <a:solidFill>
                  <a:schemeClr val="tx2"/>
                </a:solidFill>
                <a:latin typeface="Calibri" panose="020F0502020204030204" pitchFamily="34" charset="0"/>
              </a:rPr>
              <a:t>VERHALTENS-WEISEN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B9F1919-28D0-E247-A62A-4730795DD878}"/>
              </a:ext>
            </a:extLst>
          </p:cNvPr>
          <p:cNvSpPr/>
          <p:nvPr/>
        </p:nvSpPr>
        <p:spPr>
          <a:xfrm>
            <a:off x="4676324" y="2885707"/>
            <a:ext cx="2808709" cy="28087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F5D9A94-A042-A043-B53A-83CD145F999C}"/>
              </a:ext>
            </a:extLst>
          </p:cNvPr>
          <p:cNvSpPr txBox="1"/>
          <p:nvPr/>
        </p:nvSpPr>
        <p:spPr>
          <a:xfrm>
            <a:off x="4655840" y="3789040"/>
            <a:ext cx="2829193" cy="107721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de-DE" sz="3200" b="1" baseline="0">
                <a:solidFill>
                  <a:schemeClr val="tx2"/>
                </a:solidFill>
                <a:latin typeface="Calibri" panose="020F0502020204030204" pitchFamily="34" charset="0"/>
              </a:rPr>
              <a:t>KÖRPERLICHE</a:t>
            </a:r>
          </a:p>
          <a:p>
            <a:pPr algn="ctr"/>
            <a:r>
              <a:rPr lang="de-DE" sz="3200" b="1">
                <a:solidFill>
                  <a:schemeClr val="tx2"/>
                </a:solidFill>
                <a:latin typeface="Calibri" panose="020F0502020204030204" pitchFamily="34" charset="0"/>
              </a:rPr>
              <a:t>EBENE</a:t>
            </a:r>
            <a:endParaRPr lang="de-DE" sz="3200" b="1" baseline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8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20"/>
            <a:ext cx="9864725" cy="3672408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2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Umgang mit </a:t>
            </a:r>
            <a:r>
              <a:rPr lang="de-DE" dirty="0" err="1">
                <a:solidFill>
                  <a:schemeClr val="tx1"/>
                </a:solidFill>
              </a:rPr>
              <a:t>traumabedingten</a:t>
            </a:r>
            <a:r>
              <a:rPr lang="de-DE" dirty="0">
                <a:solidFill>
                  <a:schemeClr val="tx1"/>
                </a:solidFill>
              </a:rPr>
              <a:t> Belastungen bei Erwachsenen</a:t>
            </a:r>
          </a:p>
        </p:txBody>
      </p:sp>
    </p:spTree>
    <p:extLst>
      <p:ext uri="{BB962C8B-B14F-4D97-AF65-F5344CB8AC3E}">
        <p14:creationId xmlns:p14="http://schemas.microsoft.com/office/powerpoint/2010/main" val="69142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849C980-ADC9-8C48-A0BB-A251D167A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056" y="5471739"/>
            <a:ext cx="11092607" cy="323550"/>
          </a:xfrm>
        </p:spPr>
        <p:txBody>
          <a:bodyPr/>
          <a:lstStyle/>
          <a:p>
            <a:r>
              <a:rPr lang="de-DE" sz="2400" i="1" dirty="0">
                <a:solidFill>
                  <a:schemeClr val="tx1"/>
                </a:solidFill>
                <a:latin typeface="+mj-lt"/>
              </a:rPr>
              <a:t>Dies ist keine Anleitung zur psychologischen Intervention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75431" y="2349500"/>
            <a:ext cx="11641137" cy="2483717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buSzPct val="120000"/>
            </a:pP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Verschiedene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Möglichkeiten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eines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sensiblen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und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angemessenen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Umgangs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b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mit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traumatisierten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Menschen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mit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Fluchterfahrung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de-DE" sz="2200" dirty="0">
                <a:cs typeface="Calibri" panose="020F0502020204030204" pitchFamily="34" charset="0"/>
              </a:rPr>
              <a:t>Umgang mit Menschen mit Fluchterfahrungen</a:t>
            </a:r>
          </a:p>
          <a:p>
            <a:pPr fontAlgn="base">
              <a:lnSpc>
                <a:spcPct val="150000"/>
              </a:lnSpc>
              <a:buSzPct val="120000"/>
            </a:pP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Mehr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Sicherheit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und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Verständnis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im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Umgang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mit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traumatisierten</a:t>
            </a: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Menschen </a:t>
            </a:r>
          </a:p>
          <a:p>
            <a:pPr fontAlgn="base">
              <a:lnSpc>
                <a:spcPct val="150000"/>
              </a:lnSpc>
              <a:buSzPct val="120000"/>
            </a:pP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200" dirty="0" err="1">
                <a:ea typeface="Helvetica Neue"/>
                <a:cs typeface="Calibri" panose="020F0502020204030204" pitchFamily="34" charset="0"/>
                <a:sym typeface="Helvetica Neue"/>
              </a:rPr>
              <a:t>Rollenspiel</a:t>
            </a:r>
            <a:endParaRPr lang="en-US" sz="2200" dirty="0">
              <a:ea typeface="Helvetica Neue"/>
              <a:cs typeface="Calibri" panose="020F0502020204030204" pitchFamily="34" charset="0"/>
              <a:sym typeface="Helvetica Neue"/>
            </a:endParaRPr>
          </a:p>
          <a:p>
            <a:pPr fontAlgn="base">
              <a:lnSpc>
                <a:spcPct val="150000"/>
              </a:lnSpc>
              <a:buSzPct val="120000"/>
            </a:pPr>
            <a:r>
              <a:rPr lang="en-US" sz="2200" dirty="0">
                <a:ea typeface="Helvetica Neue"/>
                <a:cs typeface="Calibri" panose="020F0502020204030204" pitchFamily="34" charset="0"/>
                <a:sym typeface="Helvetica Neue"/>
              </a:rPr>
              <a:t> DOS and DON’TS</a:t>
            </a:r>
            <a:endParaRPr lang="de-DE" sz="2200" dirty="0">
              <a:cs typeface="Calibri" panose="020F050202020403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E7C07E51-877E-FE47-8905-F7B310086028}"/>
              </a:ext>
            </a:extLst>
          </p:cNvPr>
          <p:cNvGrpSpPr/>
          <p:nvPr/>
        </p:nvGrpSpPr>
        <p:grpSpPr>
          <a:xfrm>
            <a:off x="351094" y="5373216"/>
            <a:ext cx="460962" cy="553998"/>
            <a:chOff x="334963" y="5168427"/>
            <a:chExt cx="460962" cy="5539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3CA3175-A325-E643-9230-C51FB3237E91}"/>
                </a:ext>
              </a:extLst>
            </p:cNvPr>
            <p:cNvSpPr/>
            <p:nvPr/>
          </p:nvSpPr>
          <p:spPr>
            <a:xfrm>
              <a:off x="338824" y="5205624"/>
              <a:ext cx="457101" cy="4571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xmlns="" id="{51AFA983-8020-774C-B8B2-FF7D446792C0}"/>
                </a:ext>
              </a:extLst>
            </p:cNvPr>
            <p:cNvSpPr/>
            <p:nvPr/>
          </p:nvSpPr>
          <p:spPr>
            <a:xfrm>
              <a:off x="334963" y="5168427"/>
              <a:ext cx="4609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F59DA87-842D-B546-90EF-2597D66A1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9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39268"/>
            <a:ext cx="11676962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ÜBUNG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Rollenspiel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E5407E79-AA0B-5B43-9E74-C9E24DD9B11B}"/>
              </a:ext>
            </a:extLst>
          </p:cNvPr>
          <p:cNvSpPr txBox="1">
            <a:spLocks/>
          </p:cNvSpPr>
          <p:nvPr/>
        </p:nvSpPr>
        <p:spPr>
          <a:xfrm>
            <a:off x="263525" y="2064670"/>
            <a:ext cx="11636297" cy="8640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  <a:tab pos="7778750" algn="l"/>
              </a:tabLst>
            </a:pPr>
            <a:r>
              <a:rPr lang="de-DE" sz="2000" b="0" dirty="0"/>
              <a:t> </a:t>
            </a:r>
            <a:r>
              <a:rPr lang="de-DE" sz="2200" dirty="0">
                <a:solidFill>
                  <a:srgbClr val="000000"/>
                </a:solidFill>
              </a:rPr>
              <a:t>2 – 3 Freiwillige, die das Rollenspiel vor der Gruppe durchspielen 	</a:t>
            </a:r>
            <a:r>
              <a:rPr lang="de-DE" sz="2200" b="0" i="1" dirty="0">
                <a:solidFill>
                  <a:schemeClr val="accent1"/>
                </a:solidFill>
              </a:rPr>
              <a:t>(5 min)</a:t>
            </a:r>
            <a:endParaRPr lang="de-DE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  <a:tab pos="7778750" algn="l"/>
              </a:tabLst>
            </a:pPr>
            <a:r>
              <a:rPr lang="de-DE" sz="2200" b="0" dirty="0"/>
              <a:t> </a:t>
            </a:r>
            <a:r>
              <a:rPr lang="de-DE" sz="2200" dirty="0">
                <a:solidFill>
                  <a:srgbClr val="000000"/>
                </a:solidFill>
              </a:rPr>
              <a:t>Feedbackrunde, in der über das Rollenspiel diskutiert wird</a:t>
            </a:r>
            <a:r>
              <a:rPr lang="de-DE" sz="2200" dirty="0"/>
              <a:t>	</a:t>
            </a:r>
            <a:r>
              <a:rPr lang="de-DE" sz="2200" b="0" i="1" dirty="0">
                <a:solidFill>
                  <a:schemeClr val="accent1"/>
                </a:solidFill>
              </a:rPr>
              <a:t>(10 min)</a:t>
            </a:r>
            <a:endParaRPr lang="de-DE" sz="220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endParaRPr lang="de-DE" sz="2000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xmlns="" id="{E23E6A35-E519-7A4A-99A1-A4C65FC8D7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5" y="3433724"/>
            <a:ext cx="11641138" cy="323550"/>
          </a:xfrm>
        </p:spPr>
        <p:txBody>
          <a:bodyPr/>
          <a:lstStyle/>
          <a:p>
            <a:r>
              <a:rPr lang="de-DE" sz="2400" i="1" dirty="0">
                <a:solidFill>
                  <a:schemeClr val="tx1"/>
                </a:solidFill>
                <a:latin typeface="+mj-lt"/>
              </a:rPr>
              <a:t>Wie habt ihr euch während des Rollenspiels gefühlt?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xmlns="" id="{A3F780A5-33FA-6244-9083-3289D8BB1C1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6" y="3865225"/>
            <a:ext cx="5688012" cy="2227599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100" dirty="0">
                <a:latin typeface="+mj-lt"/>
              </a:rPr>
              <a:t> Welche Hinweise auf </a:t>
            </a:r>
            <a:r>
              <a:rPr lang="de-DE" sz="2100" dirty="0" err="1">
                <a:latin typeface="+mj-lt"/>
              </a:rPr>
              <a:t>traumabedingte</a:t>
            </a:r>
            <a:r>
              <a:rPr lang="de-DE" sz="2100" dirty="0">
                <a:latin typeface="+mj-lt"/>
              </a:rPr>
              <a:t> Be</a:t>
            </a:r>
            <a:r>
              <a:rPr lang="de-DE" sz="2100" dirty="0"/>
              <a:t>last</a:t>
            </a:r>
            <a:r>
              <a:rPr lang="de-DE" sz="2100" dirty="0">
                <a:latin typeface="+mj-lt"/>
              </a:rPr>
              <a:t>- </a:t>
            </a:r>
            <a:br>
              <a:rPr lang="de-DE" sz="2100" dirty="0">
                <a:latin typeface="+mj-lt"/>
              </a:rPr>
            </a:br>
            <a:r>
              <a:rPr lang="de-DE" sz="2100" dirty="0">
                <a:latin typeface="+mj-lt"/>
              </a:rPr>
              <a:t>  </a:t>
            </a:r>
            <a:r>
              <a:rPr lang="de-DE" sz="2100" dirty="0" err="1">
                <a:latin typeface="+mj-lt"/>
              </a:rPr>
              <a:t>ungen</a:t>
            </a:r>
            <a:r>
              <a:rPr lang="de-DE" sz="2100" dirty="0">
                <a:latin typeface="+mj-lt"/>
              </a:rPr>
              <a:t> konntet ihr bei der Person erkennen?</a:t>
            </a:r>
          </a:p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100" dirty="0">
                <a:latin typeface="+mj-lt"/>
              </a:rPr>
              <a:t> Was hätte man evtl. anders machen können?</a:t>
            </a:r>
          </a:p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100" dirty="0">
                <a:latin typeface="+mj-lt"/>
              </a:rPr>
              <a:t> Wie hat sich die Person mit Fluchterfahrung </a:t>
            </a:r>
            <a:br>
              <a:rPr lang="de-DE" sz="2100" dirty="0">
                <a:latin typeface="+mj-lt"/>
              </a:rPr>
            </a:br>
            <a:r>
              <a:rPr lang="de-DE" sz="2100" dirty="0">
                <a:latin typeface="+mj-lt"/>
              </a:rPr>
              <a:t>  mit der Reaktion der*des Freiwilligen gefühlt?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xmlns="" id="{C8444561-252D-D943-9097-B05B41B6C2E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0919" y="3865225"/>
            <a:ext cx="5649473" cy="2227599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100" dirty="0">
                <a:latin typeface="+mj-lt"/>
              </a:rPr>
              <a:t> Was war gut an der Reaktion </a:t>
            </a:r>
            <a:br>
              <a:rPr lang="de-DE" sz="2100" dirty="0">
                <a:latin typeface="+mj-lt"/>
              </a:rPr>
            </a:br>
            <a:r>
              <a:rPr lang="de-DE" sz="2100" dirty="0">
                <a:latin typeface="+mj-lt"/>
              </a:rPr>
              <a:t> der*des Freiwilligen?</a:t>
            </a:r>
          </a:p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100" dirty="0">
                <a:latin typeface="+mj-lt"/>
              </a:rPr>
              <a:t> Wie hätte man evtl. noch reagieren können?</a:t>
            </a:r>
          </a:p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100" dirty="0">
                <a:latin typeface="+mj-lt"/>
              </a:rPr>
              <a:t> Was hätte sie*er sich gewünscht? </a:t>
            </a:r>
            <a:br>
              <a:rPr lang="de-DE" sz="2100" dirty="0">
                <a:latin typeface="+mj-lt"/>
              </a:rPr>
            </a:br>
            <a:r>
              <a:rPr lang="de-DE" sz="2100" dirty="0">
                <a:latin typeface="+mj-lt"/>
              </a:rPr>
              <a:t>  Was hat gut getan, was nicht?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50FA965-0FB5-0F4D-ADB7-C48488A12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54" y="404813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E5407E79-AA0B-5B43-9E74-C9E24DD9B11B}"/>
              </a:ext>
            </a:extLst>
          </p:cNvPr>
          <p:cNvSpPr txBox="1">
            <a:spLocks/>
          </p:cNvSpPr>
          <p:nvPr/>
        </p:nvSpPr>
        <p:spPr>
          <a:xfrm>
            <a:off x="263526" y="2385219"/>
            <a:ext cx="11641137" cy="1554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  <a:tab pos="7778750" algn="l"/>
              </a:tabLst>
            </a:pPr>
            <a:r>
              <a:rPr lang="de-DE" sz="2200" b="0" dirty="0"/>
              <a:t> </a:t>
            </a:r>
            <a:r>
              <a:rPr lang="de-DE" sz="2200" dirty="0">
                <a:solidFill>
                  <a:srgbClr val="000000"/>
                </a:solidFill>
              </a:rPr>
              <a:t>2 Freiwillige, die das Rollenspiel vor der Gruppe durchspielen 	</a:t>
            </a:r>
            <a:r>
              <a:rPr lang="de-DE" sz="2200" b="0" i="1" dirty="0">
                <a:solidFill>
                  <a:schemeClr val="accent1"/>
                </a:solidFill>
              </a:rPr>
              <a:t>(5 min)</a:t>
            </a:r>
            <a:endParaRPr lang="de-DE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  <a:tab pos="7778750" algn="l"/>
              </a:tabLst>
            </a:pPr>
            <a:r>
              <a:rPr lang="de-DE" sz="2200" b="0" dirty="0"/>
              <a:t> </a:t>
            </a:r>
            <a:r>
              <a:rPr lang="de-DE" sz="2200" dirty="0">
                <a:solidFill>
                  <a:srgbClr val="000000"/>
                </a:solidFill>
              </a:rPr>
              <a:t>Feedbackrunde, in der über das Rollenspiel diskutiert wird</a:t>
            </a:r>
            <a:r>
              <a:rPr lang="de-DE" sz="2200" dirty="0"/>
              <a:t>	</a:t>
            </a:r>
            <a:r>
              <a:rPr lang="de-DE" sz="2200" b="0" i="1" dirty="0">
                <a:solidFill>
                  <a:schemeClr val="accent1"/>
                </a:solidFill>
              </a:rPr>
              <a:t>(10 min)</a:t>
            </a:r>
            <a:endParaRPr lang="de-DE" sz="2200" dirty="0">
              <a:solidFill>
                <a:sysClr val="windowText" lastClr="000000"/>
              </a:solidFill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xmlns="" id="{F0D1A12F-AB80-FE44-BFD9-8A906572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39268"/>
            <a:ext cx="11676962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ÜBUNG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Rollenspiel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B120643-810D-314D-A0ED-9F90828C2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54" y="404813"/>
            <a:ext cx="1260475" cy="1260475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08A50265-EFDC-3B48-A781-D4CE7E3A2421}"/>
              </a:ext>
            </a:extLst>
          </p:cNvPr>
          <p:cNvGrpSpPr/>
          <p:nvPr/>
        </p:nvGrpSpPr>
        <p:grpSpPr>
          <a:xfrm>
            <a:off x="8544272" y="5229200"/>
            <a:ext cx="4738104" cy="728221"/>
            <a:chOff x="343061" y="5394697"/>
            <a:chExt cx="4738104" cy="72822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xmlns="" id="{6AFF03E4-FD29-6244-A0AA-ED37B4939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61" y="5394697"/>
              <a:ext cx="698128" cy="698128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xmlns="" id="{D7A33C42-163B-934E-A1C1-DDDF9648E4C3}"/>
                </a:ext>
              </a:extLst>
            </p:cNvPr>
            <p:cNvSpPr txBox="1"/>
            <p:nvPr/>
          </p:nvSpPr>
          <p:spPr>
            <a:xfrm>
              <a:off x="1120725" y="5415032"/>
              <a:ext cx="3960440" cy="707886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 Minuten</a:t>
              </a:r>
              <a:endParaRPr lang="de-DE" sz="4000" b="1" i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92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5EFE23-46E0-534D-8CAE-4FE62172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 Stress und Unruhe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5DCC3F18-433F-C445-A193-B1FAD1832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95623"/>
              </p:ext>
            </p:extLst>
          </p:nvPr>
        </p:nvGraphicFramePr>
        <p:xfrm>
          <a:off x="334963" y="1449388"/>
          <a:ext cx="11522075" cy="3896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4613">
                  <a:extLst>
                    <a:ext uri="{9D8B030D-6E8A-4147-A177-3AD203B41FA5}">
                      <a16:colId xmlns:a16="http://schemas.microsoft.com/office/drawing/2014/main" xmlns="" val="268277257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86337853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528296135"/>
                    </a:ext>
                  </a:extLst>
                </a:gridCol>
                <a:gridCol w="3384774">
                  <a:extLst>
                    <a:ext uri="{9D8B030D-6E8A-4147-A177-3AD203B41FA5}">
                      <a16:colId xmlns:a16="http://schemas.microsoft.com/office/drawing/2014/main" xmlns="" val="4185919238"/>
                    </a:ext>
                  </a:extLst>
                </a:gridCol>
              </a:tblGrid>
              <a:tr h="354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WAS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ÜBUNG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WIE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AUSWIRKUNG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020795"/>
                  </a:ext>
                </a:extLst>
              </a:tr>
              <a:tr h="61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Atemübungen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Strohhalm-Atmen</a:t>
                      </a:r>
                      <a:endParaRPr lang="de-DE" sz="1500" baseline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Mund spitzen und wie durch einen Strohhalm langsam ein- und ausatmen</a:t>
                      </a:r>
                      <a:endParaRPr lang="de-DE" sz="1500" baseline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Beruhigung und (innere) Stabilisierung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500" baseline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428716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Bewegungsübung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Schulterwurf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Arme abwechselnd rechts und links mit Schwung von vorne über die Schulter nach hinten bewegen und sich vorstellen, alle Belastungen hinter sich zu werfen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Erinnerungen hinter sich lassen</a:t>
                      </a:r>
                      <a:endParaRPr lang="de-DE" sz="1500" baseline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09571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Bewegungsübung</a:t>
                      </a:r>
                      <a:endParaRPr lang="de-DE" sz="150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Hin- und herschwingen</a:t>
                      </a:r>
                      <a:endParaRPr lang="de-DE" sz="15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Im festen Stand mit dem Körper leicht hin- und her oder nach vorne und hinten schwingen; überall möglich: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an der Bushaltestelle, auf der Arbeit usw.</a:t>
                      </a:r>
                      <a:endParaRPr lang="de-DE" sz="15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Stressreduktion, Realitätsverankerung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(mit festem Stand, Boden unter den Füßen, im Hier und Jetzt sein)</a:t>
                      </a:r>
                      <a:endParaRPr lang="de-DE" sz="15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16846"/>
                  </a:ext>
                </a:extLst>
              </a:tr>
              <a:tr h="764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Sportliche Tätigkeit</a:t>
                      </a:r>
                      <a:endParaRPr lang="de-DE" sz="1500" baseline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>
                          <a:solidFill>
                            <a:schemeClr val="tx2"/>
                          </a:solidFill>
                          <a:effectLst/>
                        </a:rPr>
                        <a:t>z. B. Joggen, Fußball, Yoga, Spazierengehen</a:t>
                      </a:r>
                      <a:endParaRPr lang="de-DE" sz="1500" baseline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selbsterklärend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Reduziert Stress, löst Anspannungen, lenkt ab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142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6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5EFE23-46E0-534D-8CAE-4FE62172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 Stress und Unruhe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5DCC3F18-433F-C445-A193-B1FAD1832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42025"/>
              </p:ext>
            </p:extLst>
          </p:nvPr>
        </p:nvGraphicFramePr>
        <p:xfrm>
          <a:off x="334963" y="1449388"/>
          <a:ext cx="11522075" cy="39377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16621">
                  <a:extLst>
                    <a:ext uri="{9D8B030D-6E8A-4147-A177-3AD203B41FA5}">
                      <a16:colId xmlns:a16="http://schemas.microsoft.com/office/drawing/2014/main" xmlns="" val="268277257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86337853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528296135"/>
                    </a:ext>
                  </a:extLst>
                </a:gridCol>
                <a:gridCol w="3384774">
                  <a:extLst>
                    <a:ext uri="{9D8B030D-6E8A-4147-A177-3AD203B41FA5}">
                      <a16:colId xmlns:a16="http://schemas.microsoft.com/office/drawing/2014/main" xmlns="" val="4185919238"/>
                    </a:ext>
                  </a:extLst>
                </a:gridCol>
              </a:tblGrid>
              <a:tr h="349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WAS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ÜBUNG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WIE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AUSWIRKUNG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020795"/>
                  </a:ext>
                </a:extLst>
              </a:tr>
              <a:tr h="823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Rollenverständnis klären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Gemeinsame Rahmenbedingungen festlegen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Klarheit über Rolle schaffen;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gegenseitige Erwartungen besprechen  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Person kann Entscheiden, wird gesehen und spielt wieder eine Rolle, erneutes Vertrauen setzen in die „Menschheit“ 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428716"/>
                  </a:ext>
                </a:extLst>
              </a:tr>
              <a:tr h="950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Selbstbild stärken*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Schöne Erlebnisse ermöglichen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Positive Erfahrungen erleben,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etwas Besonderes machen,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was sonst in der Unterkunft nicht passiert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Menschen erfahren, dass es trotz der negativen Erlebnisse möglich ist, wieder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etwas Positives zu erleben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095710"/>
                  </a:ext>
                </a:extLst>
              </a:tr>
              <a:tr h="1033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Teilhabe / Partizipation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5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Aufgaben übergeben; ermutigen, eigene Vorschläge einzubringen und die Initiative zu übernehmen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Person entscheiden lassen;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ermutigen, sich im Alltagsgeschehen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in der Unterkunft einzubringen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Nicht mehr ausgeliefert sein; mitentscheiden dürfen, „Ich bin wichtig, ich spiele eine Rolle!“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16846"/>
                  </a:ext>
                </a:extLst>
              </a:tr>
              <a:tr h="755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Bewegungsübungen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Hüpfen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Von einem Bein aufs andere</a:t>
                      </a:r>
                      <a:endParaRPr lang="de-DE" sz="1500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Stabilisierung und Gefühl von Freude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142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0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5EFE23-46E0-534D-8CAE-4FE62172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 Stress und Unruhe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5DCC3F18-433F-C445-A193-B1FAD1832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26585"/>
              </p:ext>
            </p:extLst>
          </p:nvPr>
        </p:nvGraphicFramePr>
        <p:xfrm>
          <a:off x="334963" y="1449388"/>
          <a:ext cx="11522075" cy="3414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8649">
                  <a:extLst>
                    <a:ext uri="{9D8B030D-6E8A-4147-A177-3AD203B41FA5}">
                      <a16:colId xmlns:a16="http://schemas.microsoft.com/office/drawing/2014/main" xmlns="" val="2682772579"/>
                    </a:ext>
                  </a:extLst>
                </a:gridCol>
                <a:gridCol w="2252228">
                  <a:extLst>
                    <a:ext uri="{9D8B030D-6E8A-4147-A177-3AD203B41FA5}">
                      <a16:colId xmlns:a16="http://schemas.microsoft.com/office/drawing/2014/main" xmlns="" val="286337853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528296135"/>
                    </a:ext>
                  </a:extLst>
                </a:gridCol>
                <a:gridCol w="3384774">
                  <a:extLst>
                    <a:ext uri="{9D8B030D-6E8A-4147-A177-3AD203B41FA5}">
                      <a16:colId xmlns:a16="http://schemas.microsoft.com/office/drawing/2014/main" xmlns="" val="4185919238"/>
                    </a:ext>
                  </a:extLst>
                </a:gridCol>
              </a:tblGrid>
              <a:tr h="354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WAS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ÜBUNG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WIE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i="0" baseline="0">
                          <a:solidFill>
                            <a:schemeClr val="bg1"/>
                          </a:solidFill>
                          <a:effectLst/>
                        </a:rPr>
                        <a:t>AUSWIRKUNG</a:t>
                      </a:r>
                      <a:endParaRPr lang="de-DE" sz="1300" b="1" i="0" baseline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020795"/>
                  </a:ext>
                </a:extLst>
              </a:tr>
              <a:tr h="1337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Achtsamkeitsübung**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Ins Hier &amp; Jetzt holen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Beim gemeinsamen Zusammensein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sich gegenseitig erzählen, was man sieht,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hört, fühlt, riecht, schmeckt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(genaue Beschreibung von Gegenständen), bewusst die unmittelbare Umgebung wahrnehmen,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Unterstützt, Gedanken zurück in die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Gegenwart zu holen, beruhigt und </a:t>
                      </a:r>
                      <a:b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gibt Sicherheit und lenkt von möglichen Stressoren ab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42871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Sportliche Tätigkeit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z. B. Joggen, Fußball, Yoga, Spazierengehen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Selbsterklärend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solidFill>
                            <a:schemeClr val="tx2"/>
                          </a:solidFill>
                          <a:effectLst/>
                        </a:rPr>
                        <a:t>Reduziert Stress, löst Anspannungen, lenkt ab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09571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Bewegungsübungen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Sich schütteln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Arme und Beine schütteln,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mit dem ganzen Körper wackeln;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überall möglich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Löst Erstarrung und Anspannungen, </a:t>
                      </a:r>
                      <a:b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5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macht handlungsfähig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1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3" y="908720"/>
            <a:ext cx="9864725" cy="1429132"/>
          </a:xfrm>
        </p:spPr>
        <p:txBody>
          <a:bodyPr/>
          <a:lstStyle/>
          <a:p>
            <a:r>
              <a:rPr lang="de-DE" dirty="0"/>
              <a:t>Einführung in das Training</a:t>
            </a:r>
          </a:p>
        </p:txBody>
      </p:sp>
    </p:spTree>
    <p:extLst>
      <p:ext uri="{BB962C8B-B14F-4D97-AF65-F5344CB8AC3E}">
        <p14:creationId xmlns:p14="http://schemas.microsoft.com/office/powerpoint/2010/main" val="153344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6901" y="908720"/>
            <a:ext cx="9721913" cy="4752528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Ihr habt nun Zeit, euch über </a:t>
            </a:r>
            <a:b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eure eigenen Erfahrungen </a:t>
            </a:r>
            <a:b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 Rahmen eurer Tätigkeit </a:t>
            </a:r>
            <a:b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als Freiwillige auszutauschen.</a:t>
            </a:r>
          </a:p>
          <a:p>
            <a:pPr>
              <a:lnSpc>
                <a:spcPct val="130000"/>
              </a:lnSpc>
            </a:pP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       10 Minuten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959E515-39F7-8248-806E-88AFD3B81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8" y="5083858"/>
            <a:ext cx="577390" cy="5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550BB8B-7DA1-0F4A-BDF0-732C46BA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1196752"/>
            <a:ext cx="11245171" cy="756641"/>
          </a:xfrm>
        </p:spPr>
        <p:txBody>
          <a:bodyPr/>
          <a:lstStyle/>
          <a:p>
            <a:r>
              <a:rPr lang="de-DE" dirty="0">
                <a:solidFill>
                  <a:srgbClr val="00987C"/>
                </a:solidFill>
              </a:rPr>
              <a:t>DOS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DD4EFE75-CB6A-6742-BA97-7F4046D7B644}"/>
              </a:ext>
            </a:extLst>
          </p:cNvPr>
          <p:cNvSpPr txBox="1"/>
          <p:nvPr/>
        </p:nvSpPr>
        <p:spPr>
          <a:xfrm>
            <a:off x="263525" y="2204864"/>
            <a:ext cx="5832475" cy="378565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Zuhören, Offenheit gegenüber Anliegen </a:t>
            </a:r>
            <a:b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(wenn dazu in der Lage: Eigene Grenzen beachten)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Wertschätzender und bewusster Umgang mit Gefühlen (der eigenen und der des Gegenübers), Gefühle „da sein lassen“ (nicht bewerten)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Akzeptieren, wenn Person momentan keine Hilfe annehmen möchte, nur (wenn überhaupt) </a:t>
            </a:r>
            <a:b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Rede-Angebot machen → Autonomie und Selbstbestimmung des Gegenübers respektieren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59A3164-AD6A-4A42-B8B8-E5BCA21E06AA}"/>
              </a:ext>
            </a:extLst>
          </p:cNvPr>
          <p:cNvSpPr txBox="1"/>
          <p:nvPr/>
        </p:nvSpPr>
        <p:spPr>
          <a:xfrm>
            <a:off x="6600056" y="2034238"/>
            <a:ext cx="5304607" cy="417037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Falls möglich, Gefühl von Sicherheit </a:t>
            </a:r>
            <a:b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und Geborgenheit geben 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Eher professionelle Hilfe </a:t>
            </a:r>
            <a:r>
              <a:rPr lang="de-DE" sz="2100" dirty="0" err="1">
                <a:solidFill>
                  <a:schemeClr val="tx2"/>
                </a:solidFill>
                <a:latin typeface="Calibri" panose="020F0502020204030204" pitchFamily="34" charset="0"/>
              </a:rPr>
              <a:t>dazuholen</a:t>
            </a: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b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anstatt „auszuprobieren, es selber </a:t>
            </a:r>
            <a:b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zu machen“ / improvisieren 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Auf sich selbst als Freiwillige*</a:t>
            </a:r>
            <a:r>
              <a:rPr lang="de-DE" sz="2100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 achten: Selbstfürsorge und professionelle Distanz, Luftholen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Verlässliche Basis sein </a:t>
            </a:r>
            <a:b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100" dirty="0">
                <a:solidFill>
                  <a:schemeClr val="tx2"/>
                </a:solidFill>
                <a:latin typeface="Calibri" panose="020F0502020204030204" pitchFamily="34" charset="0"/>
              </a:rPr>
              <a:t>(Transparenz, Ehrlichkeit, Pünktlichkeit)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430C1B3-53C6-F443-85A6-30FE7EEA6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50722"/>
            <a:ext cx="324000" cy="324000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xmlns="" id="{221F6FC1-912B-CC4E-9C09-0364D786A8D6}"/>
              </a:ext>
            </a:extLst>
          </p:cNvPr>
          <p:cNvCxnSpPr>
            <a:cxnSpLocks/>
          </p:cNvCxnSpPr>
          <p:nvPr/>
        </p:nvCxnSpPr>
        <p:spPr>
          <a:xfrm>
            <a:off x="0" y="1844824"/>
            <a:ext cx="12192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9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550BB8B-7DA1-0F4A-BDF0-732C46BA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75" y="1196752"/>
            <a:ext cx="11640609" cy="756641"/>
          </a:xfrm>
        </p:spPr>
        <p:txBody>
          <a:bodyPr/>
          <a:lstStyle/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4526B5AA-B22D-7D4C-9EB1-61F8C3EE611A}"/>
              </a:ext>
            </a:extLst>
          </p:cNvPr>
          <p:cNvGrpSpPr/>
          <p:nvPr/>
        </p:nvGrpSpPr>
        <p:grpSpPr>
          <a:xfrm>
            <a:off x="263525" y="2204864"/>
            <a:ext cx="11641138" cy="2246769"/>
            <a:chOff x="263525" y="2529458"/>
            <a:chExt cx="11641138" cy="2246769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2D6222F6-47A4-8744-AE27-6E03FBF4B036}"/>
                </a:ext>
              </a:extLst>
            </p:cNvPr>
            <p:cNvSpPr txBox="1"/>
            <p:nvPr/>
          </p:nvSpPr>
          <p:spPr>
            <a:xfrm>
              <a:off x="263525" y="2529458"/>
              <a:ext cx="5832475" cy="2246769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pPr marL="342900" indent="-342900">
                <a:spcBef>
                  <a:spcPts val="1800"/>
                </a:spcBef>
                <a:buClr>
                  <a:srgbClr val="F2505C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Nachbohren, Überfordern, unter Druck setzen: Betroffene brauchen Zeit, </a:t>
              </a:r>
              <a:b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nicht in Bedrängnis bringen</a:t>
              </a:r>
            </a:p>
            <a:p>
              <a:pPr marL="342900" indent="-342900">
                <a:spcBef>
                  <a:spcPts val="1800"/>
                </a:spcBef>
                <a:buClr>
                  <a:srgbClr val="F2505C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Laiendiagnose stellen („Du bist traumatisiert“)</a:t>
              </a:r>
            </a:p>
            <a:p>
              <a:pPr marL="342900" indent="-342900">
                <a:spcBef>
                  <a:spcPts val="1800"/>
                </a:spcBef>
                <a:buClr>
                  <a:srgbClr val="F2505C"/>
                </a:buClr>
                <a:buSzPct val="120000"/>
                <a:buFont typeface="Lucida Grande" panose="020B0600040502020204" pitchFamily="34" charset="0"/>
                <a:buChar char="→"/>
              </a:pPr>
              <a:endParaRPr lang="de-DE" sz="22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xmlns="" id="{D1717BD0-5D74-D34B-B8A0-7E74E465DA91}"/>
                </a:ext>
              </a:extLst>
            </p:cNvPr>
            <p:cNvSpPr txBox="1"/>
            <p:nvPr/>
          </p:nvSpPr>
          <p:spPr>
            <a:xfrm>
              <a:off x="6600056" y="2529458"/>
              <a:ext cx="5304607" cy="2246769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pPr marL="342900" indent="-342900">
                <a:spcBef>
                  <a:spcPts val="1800"/>
                </a:spcBef>
                <a:buClr>
                  <a:srgbClr val="F2505C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Menschen  als Opfer betrachten / </a:t>
              </a:r>
              <a:b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auf traumatische Erlebnisse reduzieren</a:t>
              </a:r>
            </a:p>
            <a:p>
              <a:pPr marL="342900" indent="-342900">
                <a:spcBef>
                  <a:spcPts val="1800"/>
                </a:spcBef>
                <a:buClr>
                  <a:srgbClr val="F2505C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Ungefragt oder plötzlich berühren</a:t>
              </a:r>
            </a:p>
            <a:p>
              <a:pPr marL="342900" indent="-342900">
                <a:spcBef>
                  <a:spcPts val="1800"/>
                </a:spcBef>
                <a:buClr>
                  <a:srgbClr val="F2505C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Generalisierungen und Beschreibungen wie „immer / alle / nie“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CB9279B-9F42-D747-BF26-11339CFCA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40768"/>
            <a:ext cx="324520" cy="324520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xmlns="" id="{D48BEEBE-936F-C948-8F23-3D62DF1DF72E}"/>
              </a:ext>
            </a:extLst>
          </p:cNvPr>
          <p:cNvCxnSpPr>
            <a:cxnSpLocks/>
          </p:cNvCxnSpPr>
          <p:nvPr/>
        </p:nvCxnSpPr>
        <p:spPr>
          <a:xfrm>
            <a:off x="0" y="1844824"/>
            <a:ext cx="12192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3" y="908720"/>
            <a:ext cx="9864725" cy="1429132"/>
          </a:xfrm>
        </p:spPr>
        <p:txBody>
          <a:bodyPr/>
          <a:lstStyle/>
          <a:p>
            <a:r>
              <a:rPr lang="de-DE" dirty="0"/>
              <a:t>Zwischenfazit</a:t>
            </a:r>
          </a:p>
        </p:txBody>
      </p:sp>
    </p:spTree>
    <p:extLst>
      <p:ext uri="{BB962C8B-B14F-4D97-AF65-F5344CB8AC3E}">
        <p14:creationId xmlns:p14="http://schemas.microsoft.com/office/powerpoint/2010/main" val="45726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4" y="584200"/>
            <a:ext cx="10662729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METHODE FÜR DIE ZWISCHENZIELE: 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263525" y="4653136"/>
            <a:ext cx="3240187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ersten Aussage </a:t>
            </a:r>
            <a:r>
              <a:rPr lang="de-DE" sz="2200" b="0" dirty="0"/>
              <a:t>der Folie zustimmst, strecke deine</a:t>
            </a:r>
            <a:r>
              <a:rPr lang="de-DE" sz="2200" dirty="0">
                <a:solidFill>
                  <a:schemeClr val="accent1"/>
                </a:solidFill>
              </a:rPr>
              <a:t> Arme nach OBEN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xmlns="" id="{B15E9348-F7A5-4A47-A358-9DA28C45DB06}"/>
              </a:ext>
            </a:extLst>
          </p:cNvPr>
          <p:cNvSpPr txBox="1">
            <a:spLocks/>
          </p:cNvSpPr>
          <p:nvPr/>
        </p:nvSpPr>
        <p:spPr>
          <a:xfrm>
            <a:off x="4279216" y="4653136"/>
            <a:ext cx="3457282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zweiten Aussage </a:t>
            </a:r>
            <a:r>
              <a:rPr lang="de-DE" sz="2200" b="0" dirty="0"/>
              <a:t>der Folie zustimmst, strecke deine</a:t>
            </a:r>
            <a:r>
              <a:rPr lang="de-DE" sz="2200" dirty="0">
                <a:solidFill>
                  <a:schemeClr val="accent1"/>
                </a:solidFill>
              </a:rPr>
              <a:t> Arme nach VORNE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DEF5A33B-60FC-5A4F-A990-8414009619AC}"/>
              </a:ext>
            </a:extLst>
          </p:cNvPr>
          <p:cNvSpPr txBox="1">
            <a:spLocks/>
          </p:cNvSpPr>
          <p:nvPr/>
        </p:nvSpPr>
        <p:spPr>
          <a:xfrm>
            <a:off x="8688288" y="4653136"/>
            <a:ext cx="3240187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dritten Aussage </a:t>
            </a:r>
            <a:r>
              <a:rPr lang="de-DE" sz="2200" b="0" dirty="0"/>
              <a:t>der Folie zustimmst, strecke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deine Arme nach UNTEN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263525" y="4653136"/>
            <a:ext cx="3456211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denke, </a:t>
            </a:r>
            <a:br>
              <a:rPr lang="de-DE" sz="2200" b="0" dirty="0"/>
            </a:br>
            <a:r>
              <a:rPr lang="de-DE" sz="2200" b="0" dirty="0"/>
              <a:t>ich kann Anzeichen von traumatischen Belastungen </a:t>
            </a:r>
            <a:r>
              <a:rPr lang="de-DE" sz="2200" dirty="0">
                <a:solidFill>
                  <a:schemeClr val="accent1"/>
                </a:solidFill>
              </a:rPr>
              <a:t>erkennen.</a:t>
            </a:r>
            <a:endParaRPr lang="de-DE" sz="2200" b="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xmlns="" id="{B15E9348-F7A5-4A47-A358-9DA28C45DB06}"/>
              </a:ext>
            </a:extLst>
          </p:cNvPr>
          <p:cNvSpPr txBox="1">
            <a:spLocks/>
          </p:cNvSpPr>
          <p:nvPr/>
        </p:nvSpPr>
        <p:spPr>
          <a:xfrm>
            <a:off x="4311990" y="4653136"/>
            <a:ext cx="3457282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denke, </a:t>
            </a:r>
            <a:br>
              <a:rPr lang="de-DE" sz="2200" b="0" dirty="0"/>
            </a:br>
            <a:r>
              <a:rPr lang="de-DE" sz="2200" b="0" dirty="0"/>
              <a:t>ich kann Anzeichen von traumatischen Belastungen </a:t>
            </a:r>
            <a:r>
              <a:rPr lang="de-DE" sz="2200" dirty="0">
                <a:solidFill>
                  <a:schemeClr val="accent1"/>
                </a:solidFill>
              </a:rPr>
              <a:t>teilweise erkennen.</a:t>
            </a:r>
            <a:endParaRPr lang="de-DE" sz="2200" b="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DEF5A33B-60FC-5A4F-A990-8414009619AC}"/>
              </a:ext>
            </a:extLst>
          </p:cNvPr>
          <p:cNvSpPr txBox="1">
            <a:spLocks/>
          </p:cNvSpPr>
          <p:nvPr/>
        </p:nvSpPr>
        <p:spPr>
          <a:xfrm>
            <a:off x="8472264" y="4657193"/>
            <a:ext cx="3504407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denke, </a:t>
            </a:r>
            <a:br>
              <a:rPr lang="de-DE" sz="2200" b="0" dirty="0"/>
            </a:br>
            <a:r>
              <a:rPr lang="de-DE" sz="2200" b="0" dirty="0"/>
              <a:t>ich kann Anzeichen von traumatischen Belastungen </a:t>
            </a:r>
            <a:r>
              <a:rPr lang="de-DE" sz="2200" dirty="0">
                <a:solidFill>
                  <a:schemeClr val="accent1"/>
                </a:solidFill>
              </a:rPr>
              <a:t>noch nicht erkennen.</a:t>
            </a:r>
            <a:endParaRPr lang="de-DE" sz="2200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09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191345" y="4653136"/>
            <a:ext cx="3672408" cy="1656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praktische Methoden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auswählen und anwenden</a:t>
            </a:r>
            <a:r>
              <a:rPr lang="de-DE" sz="2200" b="0" dirty="0"/>
              <a:t>, </a:t>
            </a:r>
            <a:br>
              <a:rPr lang="de-DE" sz="2200" b="0" dirty="0"/>
            </a:br>
            <a:r>
              <a:rPr lang="de-DE" sz="2200" b="0" dirty="0"/>
              <a:t>wenn eine Person Hinweise </a:t>
            </a:r>
            <a:br>
              <a:rPr lang="de-DE" sz="2200" b="0" dirty="0"/>
            </a:br>
            <a:r>
              <a:rPr lang="de-DE" sz="2200" b="0" dirty="0"/>
              <a:t>auf eine </a:t>
            </a:r>
            <a:r>
              <a:rPr lang="de-DE" sz="2200" b="0" dirty="0" err="1"/>
              <a:t>traumabedingte</a:t>
            </a:r>
            <a:r>
              <a:rPr lang="de-DE" sz="2200" b="0" dirty="0"/>
              <a:t> Belastung zeigt.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BA82BDEC-C546-2644-8E22-2183F55190F6}"/>
              </a:ext>
            </a:extLst>
          </p:cNvPr>
          <p:cNvSpPr txBox="1">
            <a:spLocks/>
          </p:cNvSpPr>
          <p:nvPr/>
        </p:nvSpPr>
        <p:spPr>
          <a:xfrm>
            <a:off x="3791744" y="4653136"/>
            <a:ext cx="4104455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praktische Methoden </a:t>
            </a:r>
            <a:r>
              <a:rPr lang="de-DE" sz="2200" dirty="0">
                <a:solidFill>
                  <a:schemeClr val="accent1"/>
                </a:solidFill>
              </a:rPr>
              <a:t>auswählen aber nicht anwenden</a:t>
            </a:r>
            <a:r>
              <a:rPr lang="de-DE" sz="2200" b="0" dirty="0"/>
              <a:t>, </a:t>
            </a:r>
            <a:br>
              <a:rPr lang="de-DE" sz="2200" b="0" dirty="0"/>
            </a:br>
            <a:r>
              <a:rPr lang="de-DE" sz="2200" b="0" dirty="0"/>
              <a:t>wenn eine Person Hinweise </a:t>
            </a:r>
            <a:br>
              <a:rPr lang="de-DE" sz="2200" b="0" dirty="0"/>
            </a:br>
            <a:r>
              <a:rPr lang="de-DE" sz="2200" b="0" dirty="0"/>
              <a:t>auf eine </a:t>
            </a:r>
            <a:r>
              <a:rPr lang="de-DE" sz="2200" b="0" dirty="0" err="1"/>
              <a:t>traumabedingte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Belastung zeigt.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2D82B86A-3A10-AE49-8923-C807DA8F928A}"/>
              </a:ext>
            </a:extLst>
          </p:cNvPr>
          <p:cNvSpPr txBox="1">
            <a:spLocks/>
          </p:cNvSpPr>
          <p:nvPr/>
        </p:nvSpPr>
        <p:spPr>
          <a:xfrm>
            <a:off x="7968208" y="4653136"/>
            <a:ext cx="4248472" cy="1656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praktische Methoden </a:t>
            </a:r>
            <a:r>
              <a:rPr lang="de-DE" sz="2200" dirty="0">
                <a:solidFill>
                  <a:schemeClr val="accent1"/>
                </a:solidFill>
              </a:rPr>
              <a:t>weder</a:t>
            </a:r>
            <a:r>
              <a:rPr lang="de-DE" sz="2200" b="0" dirty="0"/>
              <a:t> </a:t>
            </a:r>
            <a:r>
              <a:rPr lang="de-DE" sz="2200" dirty="0">
                <a:solidFill>
                  <a:schemeClr val="accent1"/>
                </a:solidFill>
              </a:rPr>
              <a:t>auswählen noch anwenden</a:t>
            </a:r>
            <a:r>
              <a:rPr lang="de-DE" sz="2200" b="0" dirty="0"/>
              <a:t>, </a:t>
            </a:r>
            <a:br>
              <a:rPr lang="de-DE" sz="2200" b="0" dirty="0"/>
            </a:br>
            <a:r>
              <a:rPr lang="de-DE" sz="2200" b="0" dirty="0"/>
              <a:t>wenn eine Person Hinweise </a:t>
            </a:r>
            <a:br>
              <a:rPr lang="de-DE" sz="2200" b="0" dirty="0"/>
            </a:br>
            <a:r>
              <a:rPr lang="de-DE" sz="2200" b="0" dirty="0"/>
              <a:t>auf eine </a:t>
            </a:r>
            <a:r>
              <a:rPr lang="de-DE" sz="2200" b="0" dirty="0" err="1"/>
              <a:t>traumabedingte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Belastung zeigt.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xmlns="" id="{1FDF818A-E411-3A45-AA94-C480928B5B77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</p:spTree>
    <p:extLst>
      <p:ext uri="{BB962C8B-B14F-4D97-AF65-F5344CB8AC3E}">
        <p14:creationId xmlns:p14="http://schemas.microsoft.com/office/powerpoint/2010/main" val="9421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47328" y="4653136"/>
            <a:ext cx="3391807" cy="1584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</a:t>
            </a:r>
            <a:r>
              <a:rPr lang="de-DE" sz="2200" b="0" dirty="0"/>
              <a:t> meine eigenen Handlungsspielräume </a:t>
            </a:r>
            <a:br>
              <a:rPr lang="de-DE" sz="2200" b="0" dirty="0"/>
            </a:br>
            <a:r>
              <a:rPr lang="de-DE" sz="2200" b="0" dirty="0"/>
              <a:t>in Bezug auf den Umgang </a:t>
            </a:r>
            <a:br>
              <a:rPr lang="de-DE" sz="2200" b="0" dirty="0"/>
            </a:br>
            <a:r>
              <a:rPr lang="de-DE" sz="2200" b="0" dirty="0"/>
              <a:t>mit Erwachsenen und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weiß, wo diese aufhören</a:t>
            </a:r>
            <a:r>
              <a:rPr lang="de-DE" sz="2200" b="0" dirty="0"/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BA82BDEC-C546-2644-8E22-2183F55190F6}"/>
              </a:ext>
            </a:extLst>
          </p:cNvPr>
          <p:cNvSpPr txBox="1">
            <a:spLocks/>
          </p:cNvSpPr>
          <p:nvPr/>
        </p:nvSpPr>
        <p:spPr>
          <a:xfrm>
            <a:off x="3791745" y="4653136"/>
            <a:ext cx="4104455" cy="1584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</a:t>
            </a:r>
            <a:r>
              <a:rPr lang="de-DE" sz="2200" b="0" dirty="0"/>
              <a:t> meine eigenen Handlungsspielräume </a:t>
            </a:r>
            <a:br>
              <a:rPr lang="de-DE" sz="2200" b="0" dirty="0"/>
            </a:br>
            <a:r>
              <a:rPr lang="de-DE" sz="2200" b="0" dirty="0"/>
              <a:t>in Bezug auf den Umgang </a:t>
            </a:r>
            <a:br>
              <a:rPr lang="de-DE" sz="2200" b="0" dirty="0"/>
            </a:br>
            <a:r>
              <a:rPr lang="de-DE" sz="2200" b="0" dirty="0"/>
              <a:t>mit Erwachsenen, aber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kann sie noch nicht einhalten</a:t>
            </a:r>
            <a:r>
              <a:rPr lang="de-DE" sz="2200" b="0" dirty="0"/>
              <a:t>.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2D82B86A-3A10-AE49-8923-C807DA8F928A}"/>
              </a:ext>
            </a:extLst>
          </p:cNvPr>
          <p:cNvSpPr txBox="1">
            <a:spLocks/>
          </p:cNvSpPr>
          <p:nvPr/>
        </p:nvSpPr>
        <p:spPr>
          <a:xfrm>
            <a:off x="8592717" y="4653136"/>
            <a:ext cx="3623963" cy="1584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befürchte, </a:t>
            </a:r>
            <a:br>
              <a:rPr lang="de-DE" sz="2200" b="0" dirty="0"/>
            </a:b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überschätze</a:t>
            </a:r>
            <a:r>
              <a:rPr lang="de-DE" sz="2200" b="0" dirty="0"/>
              <a:t> meine Handlungsspielräume </a:t>
            </a:r>
            <a:br>
              <a:rPr lang="de-DE" sz="2200" b="0" dirty="0"/>
            </a:br>
            <a:r>
              <a:rPr lang="de-DE" sz="2200" b="0" dirty="0"/>
              <a:t>in Bezug auf den Umgang </a:t>
            </a:r>
            <a:br>
              <a:rPr lang="de-DE" sz="2200" b="0" dirty="0"/>
            </a:br>
            <a:r>
              <a:rPr lang="de-DE" sz="2200" b="0" dirty="0"/>
              <a:t>mit Erwachsenen.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xmlns="" id="{687EF94F-4C49-634E-93EC-90E972714C5B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</p:spTree>
    <p:extLst>
      <p:ext uri="{BB962C8B-B14F-4D97-AF65-F5344CB8AC3E}">
        <p14:creationId xmlns:p14="http://schemas.microsoft.com/office/powerpoint/2010/main" val="411378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19"/>
            <a:ext cx="9864725" cy="5184105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Hinweise auf </a:t>
            </a:r>
            <a:r>
              <a:rPr lang="de-DE" dirty="0" err="1">
                <a:solidFill>
                  <a:schemeClr val="tx1"/>
                </a:solidFill>
              </a:rPr>
              <a:t>traumabedingte</a:t>
            </a:r>
            <a:r>
              <a:rPr lang="de-DE" dirty="0">
                <a:solidFill>
                  <a:schemeClr val="tx1"/>
                </a:solidFill>
              </a:rPr>
              <a:t> Belastungen bei Kindern</a:t>
            </a:r>
          </a:p>
        </p:txBody>
      </p:sp>
    </p:spTree>
    <p:extLst>
      <p:ext uri="{BB962C8B-B14F-4D97-AF65-F5344CB8AC3E}">
        <p14:creationId xmlns:p14="http://schemas.microsoft.com/office/powerpoint/2010/main" val="1370850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5" y="2349501"/>
            <a:ext cx="11641137" cy="3419476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buSzPct val="120000"/>
            </a:pPr>
            <a:r>
              <a:rPr lang="de-DE" sz="2200" dirty="0">
                <a:latin typeface="+mj-lt"/>
              </a:rPr>
              <a:t> Kennenlernen des Begriffs der Traumatisierung und mögliche </a:t>
            </a:r>
            <a:r>
              <a:rPr lang="de-DE" sz="2200" dirty="0" err="1">
                <a:latin typeface="+mj-lt"/>
              </a:rPr>
              <a:t>traumabedingte</a:t>
            </a:r>
            <a:r>
              <a:rPr lang="de-DE" sz="2200" dirty="0">
                <a:latin typeface="+mj-lt"/>
              </a:rPr>
              <a:t> Belastungen </a:t>
            </a:r>
            <a:br>
              <a:rPr lang="de-DE" sz="2200" dirty="0">
                <a:latin typeface="+mj-lt"/>
              </a:rPr>
            </a:br>
            <a:r>
              <a:rPr lang="de-DE" sz="2200" dirty="0">
                <a:latin typeface="+mj-lt"/>
              </a:rPr>
              <a:t>  bei Kindern </a:t>
            </a:r>
          </a:p>
          <a:p>
            <a:pPr lvl="1" indent="-198000" fontAlgn="base">
              <a:lnSpc>
                <a:spcPct val="10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Kinder: 4 – 12 Jahre</a:t>
            </a:r>
          </a:p>
          <a:p>
            <a:pPr lvl="1" indent="-198000" fontAlgn="base">
              <a:lnSpc>
                <a:spcPct val="10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ab 13 Jahren gelten häufig Hinweise für Erwachsene</a:t>
            </a:r>
          </a:p>
          <a:p>
            <a:pPr fontAlgn="base">
              <a:lnSpc>
                <a:spcPct val="100000"/>
              </a:lnSpc>
              <a:spcBef>
                <a:spcPts val="1800"/>
              </a:spcBef>
              <a:buSzPct val="120000"/>
            </a:pPr>
            <a:r>
              <a:rPr lang="de-DE" sz="2200" dirty="0">
                <a:latin typeface="+mj-lt"/>
              </a:rPr>
              <a:t> Vertraut werden mit allgemeinen Anzeichen von </a:t>
            </a:r>
            <a:r>
              <a:rPr lang="de-DE" sz="2200" dirty="0" err="1">
                <a:latin typeface="+mj-lt"/>
              </a:rPr>
              <a:t>traumabedingten</a:t>
            </a:r>
            <a:r>
              <a:rPr lang="de-DE" sz="2200" dirty="0">
                <a:latin typeface="+mj-lt"/>
              </a:rPr>
              <a:t> Belastungen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AB885F5-AD1F-6042-8F53-0F2F82DC3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849C980-ADC9-8C48-A0BB-A251D167A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5" y="2025950"/>
            <a:ext cx="5688013" cy="323550"/>
          </a:xfrm>
        </p:spPr>
        <p:txBody>
          <a:bodyPr/>
          <a:lstStyle/>
          <a:p>
            <a:r>
              <a:rPr lang="de-DE" sz="2400" i="1" dirty="0">
                <a:solidFill>
                  <a:schemeClr val="tx1"/>
                </a:solidFill>
                <a:latin typeface="+mj-lt"/>
              </a:rPr>
              <a:t>Ziele für den Tag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6" y="2493740"/>
            <a:ext cx="5688012" cy="3599086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buSzPct val="120000"/>
            </a:pPr>
            <a:r>
              <a:rPr lang="de-DE" sz="2200" dirty="0">
                <a:latin typeface="+mj-lt"/>
              </a:rPr>
              <a:t> Hinweise auf </a:t>
            </a:r>
            <a:r>
              <a:rPr lang="de-DE" sz="2200" dirty="0" err="1">
                <a:latin typeface="+mj-lt"/>
              </a:rPr>
              <a:t>traumabedingte</a:t>
            </a:r>
            <a:r>
              <a:rPr lang="de-DE" sz="2200" dirty="0">
                <a:latin typeface="+mj-lt"/>
              </a:rPr>
              <a:t> Belastungen </a:t>
            </a:r>
            <a:br>
              <a:rPr lang="de-DE" sz="2200" dirty="0">
                <a:latin typeface="+mj-lt"/>
              </a:rPr>
            </a:br>
            <a:r>
              <a:rPr lang="de-DE" sz="2200" dirty="0">
                <a:latin typeface="+mj-lt"/>
              </a:rPr>
              <a:t>  bei Menschen mit Fluchterfahrungen   </a:t>
            </a:r>
            <a:br>
              <a:rPr lang="de-DE" sz="2200" dirty="0">
                <a:latin typeface="+mj-lt"/>
              </a:rPr>
            </a:br>
            <a:r>
              <a:rPr lang="de-DE" sz="2200" dirty="0">
                <a:latin typeface="+mj-lt"/>
              </a:rPr>
              <a:t>  wahrnehmen können</a:t>
            </a:r>
          </a:p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200" dirty="0">
                <a:latin typeface="+mj-lt"/>
              </a:rPr>
              <a:t> Umgang mit Menschen mit   </a:t>
            </a:r>
            <a:br>
              <a:rPr lang="de-DE" sz="2200" dirty="0">
                <a:latin typeface="+mj-lt"/>
              </a:rPr>
            </a:br>
            <a:r>
              <a:rPr lang="de-DE" sz="2200" dirty="0">
                <a:latin typeface="+mj-lt"/>
              </a:rPr>
              <a:t>  Fluchterfahrungen</a:t>
            </a:r>
          </a:p>
          <a:p>
            <a:pPr fontAlgn="base">
              <a:lnSpc>
                <a:spcPct val="100000"/>
              </a:lnSpc>
              <a:spcBef>
                <a:spcPts val="1100"/>
              </a:spcBef>
              <a:buSzPct val="120000"/>
            </a:pPr>
            <a:r>
              <a:rPr lang="de-DE" sz="2200" dirty="0">
                <a:latin typeface="+mj-lt"/>
              </a:rPr>
              <a:t> Menschen mit Fluchterfahrungen </a:t>
            </a:r>
            <a:br>
              <a:rPr lang="de-DE" sz="2200" dirty="0">
                <a:latin typeface="+mj-lt"/>
              </a:rPr>
            </a:br>
            <a:r>
              <a:rPr lang="de-DE" sz="2200" dirty="0">
                <a:latin typeface="+mj-lt"/>
              </a:rPr>
              <a:t>  positiv unterstützen</a:t>
            </a:r>
          </a:p>
          <a:p>
            <a:pPr fontAlgn="base">
              <a:lnSpc>
                <a:spcPct val="150000"/>
              </a:lnSpc>
              <a:buSzPct val="120000"/>
            </a:pPr>
            <a:r>
              <a:rPr lang="de-DE" sz="2200" dirty="0">
                <a:latin typeface="+mj-lt"/>
              </a:rPr>
              <a:t> Eigene Limits erkennen und einhalten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xmlns="" id="{76497A51-29BC-7B46-9C10-677F115109ED}"/>
              </a:ext>
            </a:extLst>
          </p:cNvPr>
          <p:cNvSpPr txBox="1">
            <a:spLocks/>
          </p:cNvSpPr>
          <p:nvPr/>
        </p:nvSpPr>
        <p:spPr>
          <a:xfrm>
            <a:off x="6245050" y="2025949"/>
            <a:ext cx="5663668" cy="323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i="1">
                <a:solidFill>
                  <a:schemeClr val="tx1"/>
                </a:solidFill>
                <a:latin typeface="+mj-lt"/>
              </a:rPr>
              <a:t>Ziele für dieses Kapitel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8A5BA8D-C44D-3B45-B7DF-6BE869579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404812"/>
            <a:ext cx="1260475" cy="1260475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xmlns="" id="{6CC822A0-D0DA-4E4C-AEBC-219AC3F69FB5}"/>
              </a:ext>
            </a:extLst>
          </p:cNvPr>
          <p:cNvSpPr txBox="1">
            <a:spLocks/>
          </p:cNvSpPr>
          <p:nvPr/>
        </p:nvSpPr>
        <p:spPr>
          <a:xfrm>
            <a:off x="6240636" y="2375484"/>
            <a:ext cx="5688012" cy="359908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400" b="0" i="0" kern="120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 kern="120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400" b="0" i="0" kern="120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defRPr sz="1200" b="0" i="0" kern="120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4pPr>
            <a:lvl5pPr marL="134620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Lucida Grande" panose="020B0600040502020204" pitchFamily="34" charset="0"/>
              <a:buChar char="→"/>
              <a:tabLst/>
              <a:defRPr sz="1200" b="0" i="0" kern="120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buSzPct val="120000"/>
            </a:pPr>
            <a:r>
              <a:rPr lang="de-DE" sz="2200" dirty="0"/>
              <a:t> Was will dieses Training erreichen?</a:t>
            </a:r>
          </a:p>
          <a:p>
            <a:pPr fontAlgn="base">
              <a:lnSpc>
                <a:spcPct val="150000"/>
              </a:lnSpc>
              <a:buSzPct val="120000"/>
            </a:pPr>
            <a:r>
              <a:rPr lang="de-DE" sz="2200" dirty="0"/>
              <a:t> Zeitplan für den Tag</a:t>
            </a:r>
          </a:p>
          <a:p>
            <a:pPr fontAlgn="base">
              <a:lnSpc>
                <a:spcPct val="150000"/>
              </a:lnSpc>
              <a:buSzPct val="120000"/>
            </a:pPr>
            <a:r>
              <a:rPr lang="de-DE" sz="2200" dirty="0"/>
              <a:t> Erwartungen an das Training</a:t>
            </a:r>
          </a:p>
          <a:p>
            <a:pPr fontAlgn="base">
              <a:lnSpc>
                <a:spcPct val="150000"/>
              </a:lnSpc>
              <a:buSzPct val="120000"/>
            </a:pPr>
            <a:r>
              <a:rPr lang="de-DE" sz="2200" dirty="0"/>
              <a:t> Umgangsregeln für das Training</a:t>
            </a:r>
          </a:p>
        </p:txBody>
      </p:sp>
    </p:spTree>
    <p:extLst>
      <p:ext uri="{BB962C8B-B14F-4D97-AF65-F5344CB8AC3E}">
        <p14:creationId xmlns:p14="http://schemas.microsoft.com/office/powerpoint/2010/main" val="2653372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C84BA50E-803F-E54C-8FD0-65ADAD4BD5EA}"/>
              </a:ext>
            </a:extLst>
          </p:cNvPr>
          <p:cNvSpPr txBox="1">
            <a:spLocks/>
          </p:cNvSpPr>
          <p:nvPr/>
        </p:nvSpPr>
        <p:spPr>
          <a:xfrm>
            <a:off x="263525" y="2060848"/>
            <a:ext cx="11641138" cy="37433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Zusätzliche Belastungsquellen im Kindesalter:</a:t>
            </a:r>
            <a:endParaRPr lang="de-DE" sz="2200" b="0" i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Instabile Bindung</a:t>
            </a:r>
            <a:endParaRPr lang="de-DE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Missbrauch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Vernachlässigung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Altersspezifische Traumata und Belastungen vor, während und nach der Flucht: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b="0" dirty="0">
                <a:latin typeface="Calibri" panose="020F0502020204030204" pitchFamily="34" charset="0"/>
                <a:cs typeface="Calibri" panose="020F0502020204030204" pitchFamily="34" charset="0"/>
              </a:rPr>
              <a:t>Zwangsrekrutierung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als Kindersoldat*in</a:t>
            </a:r>
            <a:endParaRPr lang="de-DE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b="0" dirty="0">
                <a:latin typeface="Calibri" panose="020F0502020204030204" pitchFamily="34" charset="0"/>
                <a:cs typeface="Calibri" panose="020F0502020204030204" pitchFamily="34" charset="0"/>
              </a:rPr>
              <a:t>Verlust oder Miterleben von Verletzung / Tod unmittelbarer Bezugspersonen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b="0" dirty="0">
                <a:latin typeface="Calibri" panose="020F0502020204030204" pitchFamily="34" charset="0"/>
                <a:cs typeface="Calibri" panose="020F0502020204030204" pitchFamily="34" charset="0"/>
              </a:rPr>
              <a:t>Integrationsanforderungen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b="0" dirty="0">
                <a:latin typeface="Calibri" panose="020F0502020204030204" pitchFamily="34" charset="0"/>
                <a:cs typeface="Calibri" panose="020F0502020204030204" pitchFamily="34" charset="0"/>
              </a:rPr>
              <a:t>Elterliche Gewalt</a:t>
            </a:r>
          </a:p>
          <a:p>
            <a:pPr marL="540000" lvl="1" indent="-1980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2200" b="0" dirty="0">
                <a:latin typeface="Calibri" panose="020F0502020204030204" pitchFamily="34" charset="0"/>
                <a:cs typeface="Calibri" panose="020F0502020204030204" pitchFamily="34" charset="0"/>
              </a:rPr>
              <a:t>Erwachsenenrolle</a:t>
            </a:r>
          </a:p>
          <a:p>
            <a:pPr marL="285750" indent="-285750"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endParaRPr lang="de-DE" sz="2200" dirty="0"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endParaRPr lang="de-DE" sz="2200" dirty="0">
              <a:cs typeface="Calibri" panose="020F0502020204030204" pitchFamily="34" charset="0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xmlns="" id="{12082026-E855-2647-9D09-7331418428CD}"/>
              </a:ext>
            </a:extLst>
          </p:cNvPr>
          <p:cNvSpPr txBox="1">
            <a:spLocks/>
          </p:cNvSpPr>
          <p:nvPr/>
        </p:nvSpPr>
        <p:spPr>
          <a:xfrm>
            <a:off x="191344" y="962696"/>
            <a:ext cx="1171278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sz="3600" dirty="0"/>
              <a:t>Traumatisierungen und Belastungen bei Kindern (4 – 12) </a:t>
            </a:r>
          </a:p>
        </p:txBody>
      </p:sp>
    </p:spTree>
    <p:extLst>
      <p:ext uri="{BB962C8B-B14F-4D97-AF65-F5344CB8AC3E}">
        <p14:creationId xmlns:p14="http://schemas.microsoft.com/office/powerpoint/2010/main" val="93016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59" y="1124744"/>
            <a:ext cx="11640608" cy="3246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/>
              <a:t>Gedankenwelt traumatisierter Kinder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C84BA50E-803F-E54C-8FD0-65ADAD4BD5EA}"/>
              </a:ext>
            </a:extLst>
          </p:cNvPr>
          <p:cNvSpPr txBox="1">
            <a:spLocks/>
          </p:cNvSpPr>
          <p:nvPr/>
        </p:nvSpPr>
        <p:spPr>
          <a:xfrm>
            <a:off x="258858" y="2357264"/>
            <a:ext cx="11598179" cy="37433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Mangelndes Selbstwertgefühl &amp; Angst vor Misserfolgen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Schwierigkeiten in Verhaltens- und Gefühlsregulation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Fehlendes Vertrauen in Zuverlässigkeit anderer Menschen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Schuldzuschreibung an eigene Person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Anhaltendes Gefühl der Bedrohung</a:t>
            </a:r>
          </a:p>
        </p:txBody>
      </p:sp>
    </p:spTree>
    <p:extLst>
      <p:ext uri="{BB962C8B-B14F-4D97-AF65-F5344CB8AC3E}">
        <p14:creationId xmlns:p14="http://schemas.microsoft.com/office/powerpoint/2010/main" val="370142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24744"/>
            <a:ext cx="11708123" cy="3246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/>
              <a:t>Was traumatisierte Kinder berichten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C84BA50E-803F-E54C-8FD0-65ADAD4BD5EA}"/>
              </a:ext>
            </a:extLst>
          </p:cNvPr>
          <p:cNvSpPr txBox="1">
            <a:spLocks/>
          </p:cNvSpPr>
          <p:nvPr/>
        </p:nvSpPr>
        <p:spPr>
          <a:xfrm>
            <a:off x="275431" y="2363614"/>
            <a:ext cx="11641138" cy="3887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Schlafprobleme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Bauchschmerzen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Herzrasen &amp; Schweißausbrüche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Gefühl, erstarrt zu sein</a:t>
            </a:r>
          </a:p>
        </p:txBody>
      </p:sp>
    </p:spTree>
    <p:extLst>
      <p:ext uri="{BB962C8B-B14F-4D97-AF65-F5344CB8AC3E}">
        <p14:creationId xmlns:p14="http://schemas.microsoft.com/office/powerpoint/2010/main" val="4052897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59" y="1124744"/>
            <a:ext cx="11640608" cy="3246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/>
              <a:t>Verhaltensweisen, die beobachtet werden können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C84BA50E-803F-E54C-8FD0-65ADAD4BD5EA}"/>
              </a:ext>
            </a:extLst>
          </p:cNvPr>
          <p:cNvSpPr txBox="1">
            <a:spLocks/>
          </p:cNvSpPr>
          <p:nvPr/>
        </p:nvSpPr>
        <p:spPr>
          <a:xfrm>
            <a:off x="263525" y="2357264"/>
            <a:ext cx="5688013" cy="3887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Sozialer Rückzug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Aggressive Durchbrüche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</a:t>
            </a:r>
            <a:r>
              <a:rPr lang="de-DE" sz="2200" b="0" dirty="0" err="1"/>
              <a:t>Nähebedürfnis</a:t>
            </a:r>
            <a:r>
              <a:rPr lang="de-DE" sz="2200" b="0" dirty="0"/>
              <a:t> &amp; Körperkontakt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Angst um Bezugspersonen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Schüchternheit gegenüber Fremden 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xmlns="" id="{C21B8F60-85A0-D245-9F1A-097852D35A67}"/>
              </a:ext>
            </a:extLst>
          </p:cNvPr>
          <p:cNvSpPr txBox="1">
            <a:spLocks/>
          </p:cNvSpPr>
          <p:nvPr/>
        </p:nvSpPr>
        <p:spPr>
          <a:xfrm>
            <a:off x="6096000" y="2363614"/>
            <a:ext cx="5733824" cy="3887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Übertriebene Wachsamkeit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Vermeiden des Schulbesuchs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Verlernen bereits erlernter Fähigkeiten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Traumatisches Spiel</a:t>
            </a:r>
          </a:p>
        </p:txBody>
      </p:sp>
    </p:spTree>
    <p:extLst>
      <p:ext uri="{BB962C8B-B14F-4D97-AF65-F5344CB8AC3E}">
        <p14:creationId xmlns:p14="http://schemas.microsoft.com/office/powerpoint/2010/main" val="3113873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962696"/>
            <a:ext cx="11640608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Aufgaben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E5407E79-AA0B-5B43-9E74-C9E24DD9B11B}"/>
              </a:ext>
            </a:extLst>
          </p:cNvPr>
          <p:cNvSpPr txBox="1">
            <a:spLocks/>
          </p:cNvSpPr>
          <p:nvPr/>
        </p:nvSpPr>
        <p:spPr>
          <a:xfrm>
            <a:off x="275430" y="2363614"/>
            <a:ext cx="11641139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</a:rPr>
              <a:t>Welchen der genannten Hinweise seid ihr bei eurer Arbeit bereits begegnet? </a:t>
            </a:r>
          </a:p>
          <a:p>
            <a:pPr marL="357188" indent="-357188">
              <a:lnSpc>
                <a:spcPct val="10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</a:rPr>
              <a:t>Aus welchen anderen Bereichen könnt ihr weitere Hinweise zu möglichen 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 err="1">
                <a:solidFill>
                  <a:srgbClr val="000000"/>
                </a:solidFill>
              </a:rPr>
              <a:t>traumabedingten</a:t>
            </a:r>
            <a:r>
              <a:rPr lang="de-DE" sz="2200" dirty="0">
                <a:solidFill>
                  <a:srgbClr val="000000"/>
                </a:solidFill>
              </a:rPr>
              <a:t> Belastungen erhalten und welche sind das?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04EE1D3-E7BC-FE4F-BAA2-B95B7859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404813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19"/>
            <a:ext cx="9864725" cy="5184105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4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Umgang mit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traumabedingten</a:t>
            </a:r>
            <a:r>
              <a:rPr lang="de-DE" dirty="0">
                <a:solidFill>
                  <a:schemeClr val="tx1"/>
                </a:solidFill>
              </a:rPr>
              <a:t> Belastungen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bei Kindern und Jugendlichen</a:t>
            </a:r>
          </a:p>
        </p:txBody>
      </p:sp>
    </p:spTree>
    <p:extLst>
      <p:ext uri="{BB962C8B-B14F-4D97-AF65-F5344CB8AC3E}">
        <p14:creationId xmlns:p14="http://schemas.microsoft.com/office/powerpoint/2010/main" val="3545705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5" y="2349501"/>
            <a:ext cx="11641137" cy="3419476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000"/>
              </a:spcBef>
              <a:buSzPct val="120000"/>
            </a:pPr>
            <a:r>
              <a:rPr lang="de-DE" sz="2200" b="1" dirty="0">
                <a:latin typeface="+mj-lt"/>
              </a:rPr>
              <a:t> </a:t>
            </a:r>
            <a:r>
              <a:rPr lang="de-DE" sz="2200" dirty="0">
                <a:latin typeface="+mj-lt"/>
              </a:rPr>
              <a:t>Brainstorming und Selbstreflexion</a:t>
            </a:r>
          </a:p>
          <a:p>
            <a:pPr fontAlgn="base">
              <a:lnSpc>
                <a:spcPct val="100000"/>
              </a:lnSpc>
              <a:spcBef>
                <a:spcPts val="1000"/>
              </a:spcBef>
              <a:buSzPct val="120000"/>
            </a:pPr>
            <a:r>
              <a:rPr lang="de-DE" sz="2200" dirty="0">
                <a:latin typeface="+mj-lt"/>
              </a:rPr>
              <a:t> Allgemeine Empfehlungen zum Umgang mit Kindern / Jugendlichen mit Fluchterfahrungen</a:t>
            </a:r>
          </a:p>
          <a:p>
            <a:pPr fontAlgn="base">
              <a:lnSpc>
                <a:spcPct val="100000"/>
              </a:lnSpc>
              <a:spcBef>
                <a:spcPts val="1000"/>
              </a:spcBef>
              <a:buSzPct val="120000"/>
            </a:pPr>
            <a:r>
              <a:rPr lang="de-DE" sz="2200" dirty="0">
                <a:latin typeface="+mj-lt"/>
              </a:rPr>
              <a:t> Altersspezifische Empfehlungen zum Umgang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AB885F5-AD1F-6042-8F53-0F2F82DC3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1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xmlns="" id="{2CCCBD0D-5275-9543-9059-C99F4238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39268"/>
            <a:ext cx="11676962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ÜBUNG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Praktische Übung 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E84D153-B0D4-EC49-86C5-581BDAC28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48" y="404812"/>
            <a:ext cx="1260475" cy="1260475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xmlns="" id="{2A58A217-E63A-3D43-9928-9E40C32597BC}"/>
              </a:ext>
            </a:extLst>
          </p:cNvPr>
          <p:cNvSpPr txBox="1">
            <a:spLocks/>
          </p:cNvSpPr>
          <p:nvPr/>
        </p:nvSpPr>
        <p:spPr>
          <a:xfrm>
            <a:off x="263525" y="2033588"/>
            <a:ext cx="11640609" cy="31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Brainstorming in Kleingruppen für das Fallbeispiel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C7FAEB17-120C-234A-B9EC-767EC972E405}"/>
              </a:ext>
            </a:extLst>
          </p:cNvPr>
          <p:cNvSpPr txBox="1">
            <a:spLocks/>
          </p:cNvSpPr>
          <p:nvPr/>
        </p:nvSpPr>
        <p:spPr>
          <a:xfrm>
            <a:off x="263524" y="2636912"/>
            <a:ext cx="11641139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0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</a:rPr>
              <a:t>Was ist für mich in meiner spezifischen Rolle als Freiwillige*</a:t>
            </a:r>
            <a:r>
              <a:rPr lang="de-DE" sz="2200" dirty="0" err="1">
                <a:solidFill>
                  <a:srgbClr val="000000"/>
                </a:solidFill>
              </a:rPr>
              <a:t>r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in dieser Situation beobachtbar zugänglich?</a:t>
            </a:r>
          </a:p>
          <a:p>
            <a:pPr marL="357188" indent="-357188">
              <a:lnSpc>
                <a:spcPct val="10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</a:rPr>
              <a:t>Welche Probleme / Fragen stellen sich mir als Freiwillige*</a:t>
            </a:r>
            <a:r>
              <a:rPr lang="de-DE" sz="2200" dirty="0" err="1">
                <a:solidFill>
                  <a:srgbClr val="000000"/>
                </a:solidFill>
              </a:rPr>
              <a:t>r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in dieser Situation?</a:t>
            </a:r>
          </a:p>
        </p:txBody>
      </p:sp>
    </p:spTree>
    <p:extLst>
      <p:ext uri="{BB962C8B-B14F-4D97-AF65-F5344CB8AC3E}">
        <p14:creationId xmlns:p14="http://schemas.microsoft.com/office/powerpoint/2010/main" val="2857386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6901" y="908720"/>
            <a:ext cx="9721913" cy="4752528"/>
          </a:xfrm>
        </p:spPr>
        <p:txBody>
          <a:bodyPr/>
          <a:lstStyle/>
          <a:p>
            <a:r>
              <a:rPr lang="de-DE" dirty="0"/>
              <a:t>Allgemeine Empfehlung </a:t>
            </a:r>
            <a:br>
              <a:rPr lang="de-DE" dirty="0"/>
            </a:br>
            <a:r>
              <a:rPr lang="de-DE" dirty="0"/>
              <a:t>für den Umgang mit Kindern</a:t>
            </a:r>
          </a:p>
          <a:p>
            <a:pPr>
              <a:lnSpc>
                <a:spcPct val="150000"/>
              </a:lnSpc>
            </a:pPr>
            <a:r>
              <a:rPr lang="de-DE" sz="4000" dirty="0"/>
              <a:t>      </a:t>
            </a:r>
            <a:r>
              <a:rPr lang="de-DE" sz="4000" dirty="0">
                <a:solidFill>
                  <a:schemeClr val="tx1"/>
                </a:solidFill>
              </a:rPr>
              <a:t>Erwartungen anpassen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0" i="0" dirty="0">
                <a:solidFill>
                  <a:schemeClr val="tx2"/>
                </a:solidFill>
              </a:rPr>
              <a:t> Herausfordernde Verhaltensweisen </a:t>
            </a:r>
            <a:r>
              <a:rPr lang="de-DE" sz="2200" i="0" dirty="0"/>
              <a:t>&gt; Geduld gefragt!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0" i="0" dirty="0">
                <a:solidFill>
                  <a:schemeClr val="tx2"/>
                </a:solidFill>
              </a:rPr>
              <a:t> Wiederholte Verarbeitung des Erlebten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0" i="0" dirty="0">
                <a:solidFill>
                  <a:schemeClr val="tx2"/>
                </a:solidFill>
              </a:rPr>
              <a:t> Beeinträchtigung der Eltern / Familie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0" i="0" dirty="0">
                <a:solidFill>
                  <a:schemeClr val="tx2"/>
                </a:solidFill>
              </a:rPr>
              <a:t> Kinder bleiben Kinder!</a:t>
            </a:r>
          </a:p>
          <a:p>
            <a:endParaRPr lang="de-DE" sz="4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DFC92A56-9D49-424D-8872-7E9ABF762E27}"/>
              </a:ext>
            </a:extLst>
          </p:cNvPr>
          <p:cNvGrpSpPr/>
          <p:nvPr/>
        </p:nvGrpSpPr>
        <p:grpSpPr>
          <a:xfrm>
            <a:off x="2135188" y="2841885"/>
            <a:ext cx="460962" cy="553998"/>
            <a:chOff x="334963" y="5168427"/>
            <a:chExt cx="460962" cy="553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06581CF-428C-7D47-8D09-A442CA80418F}"/>
                </a:ext>
              </a:extLst>
            </p:cNvPr>
            <p:cNvSpPr/>
            <p:nvPr/>
          </p:nvSpPr>
          <p:spPr>
            <a:xfrm>
              <a:off x="338824" y="5205624"/>
              <a:ext cx="457101" cy="4571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xmlns="" id="{4E4B8143-5E7C-2540-85C3-74F884026683}"/>
                </a:ext>
              </a:extLst>
            </p:cNvPr>
            <p:cNvSpPr/>
            <p:nvPr/>
          </p:nvSpPr>
          <p:spPr>
            <a:xfrm>
              <a:off x="334963" y="5168427"/>
              <a:ext cx="4609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407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3048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C26A912-4ACB-C143-8797-B96E86E4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2374357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1DC43E0-3330-A849-8989-D950B33A9C38}"/>
              </a:ext>
            </a:extLst>
          </p:cNvPr>
          <p:cNvSpPr txBox="1"/>
          <p:nvPr/>
        </p:nvSpPr>
        <p:spPr>
          <a:xfrm>
            <a:off x="263525" y="3194664"/>
            <a:ext cx="5832475" cy="252376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Routinen beobachten und unterstützen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Entscheidungen erklären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Fragen ehrlich beantworten</a:t>
            </a:r>
          </a:p>
          <a:p>
            <a:pPr marL="342900" indent="-342900">
              <a:spcBef>
                <a:spcPts val="6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Kind altersgerechte Entscheidungen </a:t>
            </a:r>
            <a:b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treffen lassen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F5C48F8-C8F5-D946-8AA4-B79DEA9C5E88}"/>
              </a:ext>
            </a:extLst>
          </p:cNvPr>
          <p:cNvSpPr txBox="1"/>
          <p:nvPr/>
        </p:nvSpPr>
        <p:spPr>
          <a:xfrm>
            <a:off x="6240016" y="3172450"/>
            <a:ext cx="5664647" cy="227754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Unzuverlässiges Verhalten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Falsche Versprechen über die Zukunft</a:t>
            </a:r>
          </a:p>
          <a:p>
            <a:pPr marL="342900" indent="-342900">
              <a:spcBef>
                <a:spcPts val="6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Entscheidungen für das Kind treffen, </a:t>
            </a:r>
            <a:b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ohne dieses zu informieren / </a:t>
            </a:r>
            <a:b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diese zu erklären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B812817-76EC-5E46-BFFB-A6D8AD856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54341"/>
            <a:ext cx="324000" cy="324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F33B0C9B-947F-E14F-9DCB-2D75B425CCA6}"/>
              </a:ext>
            </a:extLst>
          </p:cNvPr>
          <p:cNvCxnSpPr>
            <a:cxnSpLocks/>
          </p:cNvCxnSpPr>
          <p:nvPr/>
        </p:nvCxnSpPr>
        <p:spPr>
          <a:xfrm>
            <a:off x="0" y="3048443"/>
            <a:ext cx="6096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42BA1BD-AEC7-EC4F-9D46-4F0952831907}"/>
              </a:ext>
            </a:extLst>
          </p:cNvPr>
          <p:cNvSpPr txBox="1">
            <a:spLocks/>
          </p:cNvSpPr>
          <p:nvPr/>
        </p:nvSpPr>
        <p:spPr>
          <a:xfrm>
            <a:off x="6691575" y="2374356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59998AC-0FE6-2A4F-BDEB-FEAE3ED75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2" y="2544386"/>
            <a:ext cx="324520" cy="32452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08A75FC-F911-564C-AC5A-B83E710A731A}"/>
              </a:ext>
            </a:extLst>
          </p:cNvPr>
          <p:cNvCxnSpPr>
            <a:cxnSpLocks/>
          </p:cNvCxnSpPr>
          <p:nvPr/>
        </p:nvCxnSpPr>
        <p:spPr>
          <a:xfrm>
            <a:off x="6096000" y="3048442"/>
            <a:ext cx="6096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2">
            <a:extLst>
              <a:ext uri="{FF2B5EF4-FFF2-40B4-BE49-F238E27FC236}">
                <a16:creationId xmlns:a16="http://schemas.microsoft.com/office/drawing/2014/main" xmlns="" id="{235A816E-10F6-D64D-94F2-542989456613}"/>
              </a:ext>
            </a:extLst>
          </p:cNvPr>
          <p:cNvSpPr txBox="1">
            <a:spLocks/>
          </p:cNvSpPr>
          <p:nvPr/>
        </p:nvSpPr>
        <p:spPr>
          <a:xfrm>
            <a:off x="263524" y="419746"/>
            <a:ext cx="11785481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Allgemeine Empfehlungen für den Umgang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mit Kindern 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xmlns="" id="{B7E194F4-42AE-3141-9E36-76BB9CA2502E}"/>
              </a:ext>
            </a:extLst>
          </p:cNvPr>
          <p:cNvSpPr txBox="1">
            <a:spLocks/>
          </p:cNvSpPr>
          <p:nvPr/>
        </p:nvSpPr>
        <p:spPr>
          <a:xfrm>
            <a:off x="263525" y="1484784"/>
            <a:ext cx="11641138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Gefühl von Sicherheit, Kontrolle &amp; Zuverlässigkeit vermitteln: </a:t>
            </a:r>
          </a:p>
        </p:txBody>
      </p:sp>
    </p:spTree>
    <p:extLst>
      <p:ext uri="{BB962C8B-B14F-4D97-AF65-F5344CB8AC3E}">
        <p14:creationId xmlns:p14="http://schemas.microsoft.com/office/powerpoint/2010/main" val="291981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xmlns="" id="{E1D8173E-3519-E54D-8747-5F2701C0C607}"/>
              </a:ext>
            </a:extLst>
          </p:cNvPr>
          <p:cNvSpPr txBox="1">
            <a:spLocks/>
          </p:cNvSpPr>
          <p:nvPr/>
        </p:nvSpPr>
        <p:spPr>
          <a:xfrm>
            <a:off x="263525" y="2601193"/>
            <a:ext cx="9120502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Was erwarte ich vom Training 	</a:t>
            </a:r>
            <a:r>
              <a:rPr lang="de-DE" sz="2200" b="0" i="1" dirty="0">
                <a:solidFill>
                  <a:schemeClr val="accent1"/>
                </a:solidFill>
                <a:cs typeface="Calibri" panose="020F0502020204030204" pitchFamily="34" charset="0"/>
              </a:rPr>
              <a:t>(5 min)</a:t>
            </a:r>
          </a:p>
          <a:p>
            <a:pPr marL="0" lvl="1">
              <a:lnSpc>
                <a:spcPct val="100000"/>
              </a:lnSpc>
              <a:buClr>
                <a:schemeClr val="tx1"/>
              </a:buClr>
              <a:buSzPct val="120000"/>
              <a:tabLst>
                <a:tab pos="307975" algn="l"/>
                <a:tab pos="4043363" algn="r"/>
              </a:tabLst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	 3 – 5 Erwartungen pro Gruppe</a:t>
            </a:r>
          </a:p>
          <a:p>
            <a:pPr marL="285750" lvl="1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Zusammentragen an Pinnwand 	</a:t>
            </a:r>
            <a:r>
              <a:rPr lang="de-DE" sz="2200" b="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min)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cs typeface="Calibri" panose="020F0502020204030204" pitchFamily="34" charset="0"/>
              </a:rPr>
              <a:t> Was wird erfüllt / was nicht 	</a:t>
            </a:r>
            <a:r>
              <a:rPr lang="de-DE" sz="2200" b="0" i="1" dirty="0">
                <a:solidFill>
                  <a:schemeClr val="accent1"/>
                </a:solidFill>
                <a:cs typeface="Calibri" panose="020F0502020204030204" pitchFamily="34" charset="0"/>
              </a:rPr>
              <a:t>(5 min)</a:t>
            </a:r>
          </a:p>
          <a:p>
            <a:endParaRPr lang="de-DE" sz="20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962696"/>
            <a:ext cx="1164060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Erwartungen an das Training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xmlns="" id="{1DCE7D06-60C0-1342-A03B-C89463E14B23}"/>
              </a:ext>
            </a:extLst>
          </p:cNvPr>
          <p:cNvSpPr txBox="1">
            <a:spLocks/>
          </p:cNvSpPr>
          <p:nvPr/>
        </p:nvSpPr>
        <p:spPr>
          <a:xfrm>
            <a:off x="263525" y="2025950"/>
            <a:ext cx="5688013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>
                <a:solidFill>
                  <a:schemeClr val="tx1"/>
                </a:solidFill>
                <a:latin typeface="+mj-lt"/>
              </a:rPr>
              <a:t>3 Kleingruppen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F9AB7C1-26AE-5843-B86C-AA21134BB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9" y="404813"/>
            <a:ext cx="1272159" cy="127215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A71FFCB6-C4FB-EA42-A505-418BA605C9FD}"/>
              </a:ext>
            </a:extLst>
          </p:cNvPr>
          <p:cNvGrpSpPr/>
          <p:nvPr/>
        </p:nvGrpSpPr>
        <p:grpSpPr>
          <a:xfrm>
            <a:off x="8544272" y="5229200"/>
            <a:ext cx="4738104" cy="728221"/>
            <a:chOff x="343061" y="5394697"/>
            <a:chExt cx="4738104" cy="72822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xmlns="" id="{8C00B075-F585-204D-BF34-DFD36E7B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61" y="5394697"/>
              <a:ext cx="698128" cy="698128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4D307A3E-B083-A445-88C7-8F8AC45527FA}"/>
                </a:ext>
              </a:extLst>
            </p:cNvPr>
            <p:cNvSpPr txBox="1"/>
            <p:nvPr/>
          </p:nvSpPr>
          <p:spPr>
            <a:xfrm>
              <a:off x="1120725" y="5415032"/>
              <a:ext cx="3960440" cy="707886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 Minuten</a:t>
              </a:r>
              <a:endParaRPr lang="de-DE" sz="4000" b="1" i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493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3048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C26A912-4ACB-C143-8797-B96E86E4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2374357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B188BEB4-78D3-AA4A-BD6C-941C8D43FCED}"/>
              </a:ext>
            </a:extLst>
          </p:cNvPr>
          <p:cNvGrpSpPr/>
          <p:nvPr/>
        </p:nvGrpSpPr>
        <p:grpSpPr>
          <a:xfrm>
            <a:off x="263525" y="3168584"/>
            <a:ext cx="12097171" cy="2693045"/>
            <a:chOff x="263525" y="2028855"/>
            <a:chExt cx="12097171" cy="2693045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C1DC43E0-3330-A849-8989-D950B33A9C38}"/>
                </a:ext>
              </a:extLst>
            </p:cNvPr>
            <p:cNvSpPr txBox="1"/>
            <p:nvPr/>
          </p:nvSpPr>
          <p:spPr>
            <a:xfrm>
              <a:off x="263525" y="2145016"/>
              <a:ext cx="5832475" cy="1886478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rgbClr val="00A47B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Kinder über traumatisches Erlebnis erzählen lassen (hier jedoch auch Vorsicht)</a:t>
              </a:r>
            </a:p>
            <a:p>
              <a:pPr marL="342900" indent="-342900">
                <a:lnSpc>
                  <a:spcPct val="150000"/>
                </a:lnSpc>
                <a:spcBef>
                  <a:spcPts val="600"/>
                </a:spcBef>
                <a:buClr>
                  <a:srgbClr val="00A47B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Einfühlsame, aber ruhige Haltung</a:t>
              </a:r>
            </a:p>
            <a:p>
              <a:pPr marL="342900" indent="-342900">
                <a:lnSpc>
                  <a:spcPct val="150000"/>
                </a:lnSpc>
                <a:spcBef>
                  <a:spcPts val="600"/>
                </a:spcBef>
                <a:buClr>
                  <a:srgbClr val="00A47B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Eigenen Schutzraum beachten und einhalten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xmlns="" id="{9F5C48F8-C8F5-D946-8AA4-B79DEA9C5E88}"/>
                </a:ext>
              </a:extLst>
            </p:cNvPr>
            <p:cNvSpPr txBox="1"/>
            <p:nvPr/>
          </p:nvSpPr>
          <p:spPr>
            <a:xfrm>
              <a:off x="6296471" y="2028855"/>
              <a:ext cx="6064225" cy="2693045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ts val="600"/>
                </a:spcBef>
                <a:buClr>
                  <a:srgbClr val="E83C53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Zu genau ins Detail gehen</a:t>
              </a:r>
            </a:p>
            <a:p>
              <a:pPr marL="342900" indent="-342900">
                <a:lnSpc>
                  <a:spcPct val="150000"/>
                </a:lnSpc>
                <a:spcBef>
                  <a:spcPts val="600"/>
                </a:spcBef>
                <a:buClr>
                  <a:srgbClr val="E83C53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Gespräch selbst initiieren </a:t>
              </a:r>
            </a:p>
            <a:p>
              <a:pPr marL="342900" indent="-342900">
                <a:spcBef>
                  <a:spcPts val="600"/>
                </a:spcBef>
                <a:buClr>
                  <a:srgbClr val="E83C53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Selbstinitiierte Berührungen / </a:t>
              </a:r>
              <a:b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Umarmungen / etc.</a:t>
              </a:r>
            </a:p>
            <a:p>
              <a:pPr marL="342900" indent="-342900">
                <a:spcBef>
                  <a:spcPts val="600"/>
                </a:spcBef>
                <a:buClr>
                  <a:srgbClr val="E83C53"/>
                </a:buClr>
                <a:buSzPct val="120000"/>
                <a:buFont typeface="Lucida Grande" panose="020B0600040502020204" pitchFamily="34" charset="0"/>
                <a:buChar char="→"/>
              </a:pP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Starke emotionale Reaktion auf Erzählung </a:t>
              </a:r>
              <a:b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</a:br>
              <a:r>
                <a:rPr lang="de-DE" sz="2200" dirty="0">
                  <a:solidFill>
                    <a:schemeClr val="tx2"/>
                  </a:solidFill>
                  <a:latin typeface="Calibri" panose="020F0502020204030204" pitchFamily="34" charset="0"/>
                </a:rPr>
                <a:t>des Kindes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B812817-76EC-5E46-BFFB-A6D8AD856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54341"/>
            <a:ext cx="324000" cy="324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F33B0C9B-947F-E14F-9DCB-2D75B425CCA6}"/>
              </a:ext>
            </a:extLst>
          </p:cNvPr>
          <p:cNvCxnSpPr>
            <a:cxnSpLocks/>
          </p:cNvCxnSpPr>
          <p:nvPr/>
        </p:nvCxnSpPr>
        <p:spPr>
          <a:xfrm>
            <a:off x="0" y="3048443"/>
            <a:ext cx="6096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42BA1BD-AEC7-EC4F-9D46-4F0952831907}"/>
              </a:ext>
            </a:extLst>
          </p:cNvPr>
          <p:cNvSpPr txBox="1">
            <a:spLocks/>
          </p:cNvSpPr>
          <p:nvPr/>
        </p:nvSpPr>
        <p:spPr>
          <a:xfrm>
            <a:off x="6691575" y="2374356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59998AC-0FE6-2A4F-BDEB-FEAE3ED75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2" y="2544386"/>
            <a:ext cx="324520" cy="32452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08A75FC-F911-564C-AC5A-B83E710A731A}"/>
              </a:ext>
            </a:extLst>
          </p:cNvPr>
          <p:cNvCxnSpPr>
            <a:cxnSpLocks/>
          </p:cNvCxnSpPr>
          <p:nvPr/>
        </p:nvCxnSpPr>
        <p:spPr>
          <a:xfrm>
            <a:off x="6096000" y="3048442"/>
            <a:ext cx="6096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">
            <a:extLst>
              <a:ext uri="{FF2B5EF4-FFF2-40B4-BE49-F238E27FC236}">
                <a16:creationId xmlns:a16="http://schemas.microsoft.com/office/drawing/2014/main" xmlns="" id="{BE37E87C-580C-6845-936F-ED4FB65C2C67}"/>
              </a:ext>
            </a:extLst>
          </p:cNvPr>
          <p:cNvSpPr txBox="1">
            <a:spLocks/>
          </p:cNvSpPr>
          <p:nvPr/>
        </p:nvSpPr>
        <p:spPr>
          <a:xfrm>
            <a:off x="812056" y="5808619"/>
            <a:ext cx="11092607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Achtung! Freiwillige sind keine Therapeut*innen!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02A48345-DCFA-7A4F-A2C0-F6C308EFACFE}"/>
              </a:ext>
            </a:extLst>
          </p:cNvPr>
          <p:cNvGrpSpPr/>
          <p:nvPr/>
        </p:nvGrpSpPr>
        <p:grpSpPr>
          <a:xfrm>
            <a:off x="351094" y="5710096"/>
            <a:ext cx="460962" cy="553998"/>
            <a:chOff x="334963" y="5168427"/>
            <a:chExt cx="460962" cy="55399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2973ED1-F727-1E4F-8D7B-3EC0A716F983}"/>
                </a:ext>
              </a:extLst>
            </p:cNvPr>
            <p:cNvSpPr/>
            <p:nvPr/>
          </p:nvSpPr>
          <p:spPr>
            <a:xfrm>
              <a:off x="338824" y="5205624"/>
              <a:ext cx="457101" cy="4571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xmlns="" id="{92CA2739-C9D7-7848-B492-AC12491DBEAE}"/>
                </a:ext>
              </a:extLst>
            </p:cNvPr>
            <p:cNvSpPr/>
            <p:nvPr/>
          </p:nvSpPr>
          <p:spPr>
            <a:xfrm>
              <a:off x="334963" y="5168427"/>
              <a:ext cx="4609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21" name="Titel 2">
            <a:extLst>
              <a:ext uri="{FF2B5EF4-FFF2-40B4-BE49-F238E27FC236}">
                <a16:creationId xmlns:a16="http://schemas.microsoft.com/office/drawing/2014/main" xmlns="" id="{1C42B567-E141-2A45-B4F2-6BE41F99DCC0}"/>
              </a:ext>
            </a:extLst>
          </p:cNvPr>
          <p:cNvSpPr txBox="1">
            <a:spLocks/>
          </p:cNvSpPr>
          <p:nvPr/>
        </p:nvSpPr>
        <p:spPr>
          <a:xfrm>
            <a:off x="263524" y="419746"/>
            <a:ext cx="11785481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Allgemeine Empfehlungen für den Umgang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mit Kindern 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xmlns="" id="{5A214BD1-33F6-BA48-8E41-40E242E39104}"/>
              </a:ext>
            </a:extLst>
          </p:cNvPr>
          <p:cNvSpPr txBox="1">
            <a:spLocks/>
          </p:cNvSpPr>
          <p:nvPr/>
        </p:nvSpPr>
        <p:spPr>
          <a:xfrm>
            <a:off x="263525" y="1492101"/>
            <a:ext cx="11641138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Aktives Zuhören: </a:t>
            </a:r>
          </a:p>
        </p:txBody>
      </p:sp>
    </p:spTree>
    <p:extLst>
      <p:ext uri="{BB962C8B-B14F-4D97-AF65-F5344CB8AC3E}">
        <p14:creationId xmlns:p14="http://schemas.microsoft.com/office/powerpoint/2010/main" val="3375261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3048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C26A912-4ACB-C143-8797-B96E86E4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2374357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1DC43E0-3330-A849-8989-D950B33A9C38}"/>
              </a:ext>
            </a:extLst>
          </p:cNvPr>
          <p:cNvSpPr txBox="1"/>
          <p:nvPr/>
        </p:nvSpPr>
        <p:spPr>
          <a:xfrm>
            <a:off x="191517" y="3212976"/>
            <a:ext cx="5832475" cy="306237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Potentielle Auslösesituationen für das Wiedererleben möglichst vermeiden </a:t>
            </a:r>
            <a:endParaRPr lang="de-D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Bei akuter Dissoziation: </a:t>
            </a:r>
          </a:p>
          <a:p>
            <a:pPr marL="540000" lvl="1" indent="-198900">
              <a:lnSpc>
                <a:spcPct val="9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Kind / Jugendlichen aus Situation sanft wegführen</a:t>
            </a:r>
          </a:p>
          <a:p>
            <a:pPr marL="540000" lvl="1" indent="-198900">
              <a:lnSpc>
                <a:spcPct val="9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beim Namen ansprechen</a:t>
            </a:r>
          </a:p>
          <a:p>
            <a:pPr marL="540000" lvl="1" indent="-198900">
              <a:lnSpc>
                <a:spcPct val="9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einfache Fragen stellen</a:t>
            </a:r>
          </a:p>
          <a:p>
            <a:pPr marL="540000" lvl="1" indent="-198900">
              <a:lnSpc>
                <a:spcPct val="9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Bewegung initiieren (z. B. Hüpfen)</a:t>
            </a:r>
          </a:p>
          <a:p>
            <a:pPr marL="540000" lvl="1" indent="-198900">
              <a:lnSpc>
                <a:spcPct val="90000"/>
              </a:lnSpc>
              <a:spcBef>
                <a:spcPts val="600"/>
              </a:spcBef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etwas zu trinken anbieten, ablenken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F5C48F8-C8F5-D946-8AA4-B79DEA9C5E88}"/>
              </a:ext>
            </a:extLst>
          </p:cNvPr>
          <p:cNvSpPr txBox="1"/>
          <p:nvPr/>
        </p:nvSpPr>
        <p:spPr>
          <a:xfrm>
            <a:off x="6240016" y="3310982"/>
            <a:ext cx="6064225" cy="190821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Bei Dissoziation alleinlassen</a:t>
            </a:r>
          </a:p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Genau nach Erlebtem nachfragen</a:t>
            </a:r>
          </a:p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Plötzliche Berührungen</a:t>
            </a:r>
          </a:p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Laute Stimme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B812817-76EC-5E46-BFFB-A6D8AD856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54341"/>
            <a:ext cx="324000" cy="324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F33B0C9B-947F-E14F-9DCB-2D75B425CCA6}"/>
              </a:ext>
            </a:extLst>
          </p:cNvPr>
          <p:cNvCxnSpPr>
            <a:cxnSpLocks/>
          </p:cNvCxnSpPr>
          <p:nvPr/>
        </p:nvCxnSpPr>
        <p:spPr>
          <a:xfrm>
            <a:off x="0" y="3048443"/>
            <a:ext cx="6096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42BA1BD-AEC7-EC4F-9D46-4F0952831907}"/>
              </a:ext>
            </a:extLst>
          </p:cNvPr>
          <p:cNvSpPr txBox="1">
            <a:spLocks/>
          </p:cNvSpPr>
          <p:nvPr/>
        </p:nvSpPr>
        <p:spPr>
          <a:xfrm>
            <a:off x="6691575" y="2374356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59998AC-0FE6-2A4F-BDEB-FEAE3ED75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2" y="2544386"/>
            <a:ext cx="324520" cy="32452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08A75FC-F911-564C-AC5A-B83E710A731A}"/>
              </a:ext>
            </a:extLst>
          </p:cNvPr>
          <p:cNvCxnSpPr>
            <a:cxnSpLocks/>
          </p:cNvCxnSpPr>
          <p:nvPr/>
        </p:nvCxnSpPr>
        <p:spPr>
          <a:xfrm>
            <a:off x="6096000" y="3048442"/>
            <a:ext cx="6096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2D4F4AF3-A202-CF48-B8E5-480202226C70}"/>
              </a:ext>
            </a:extLst>
          </p:cNvPr>
          <p:cNvSpPr txBox="1">
            <a:spLocks/>
          </p:cNvSpPr>
          <p:nvPr/>
        </p:nvSpPr>
        <p:spPr>
          <a:xfrm>
            <a:off x="263525" y="1517004"/>
            <a:ext cx="11641138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in Situationen, die das Wiedererleben des Traumas auslösen können: 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xmlns="" id="{7C650438-F34C-EE4C-96EF-0F3750F9A687}"/>
              </a:ext>
            </a:extLst>
          </p:cNvPr>
          <p:cNvSpPr txBox="1">
            <a:spLocks/>
          </p:cNvSpPr>
          <p:nvPr/>
        </p:nvSpPr>
        <p:spPr>
          <a:xfrm>
            <a:off x="263524" y="419746"/>
            <a:ext cx="11785481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Allgemeine Empfehlungen für den Umgang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mit Kindern </a:t>
            </a:r>
          </a:p>
        </p:txBody>
      </p:sp>
    </p:spTree>
    <p:extLst>
      <p:ext uri="{BB962C8B-B14F-4D97-AF65-F5344CB8AC3E}">
        <p14:creationId xmlns:p14="http://schemas.microsoft.com/office/powerpoint/2010/main" val="43419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3048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C26A912-4ACB-C143-8797-B96E86E4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2374357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1DC43E0-3330-A849-8989-D950B33A9C38}"/>
              </a:ext>
            </a:extLst>
          </p:cNvPr>
          <p:cNvSpPr txBox="1"/>
          <p:nvPr/>
        </p:nvSpPr>
        <p:spPr>
          <a:xfrm>
            <a:off x="263525" y="3165199"/>
            <a:ext cx="5832475" cy="226215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Interessierte Haltung, Interesse zeigen</a:t>
            </a:r>
          </a:p>
          <a:p>
            <a:pPr marL="342900" indent="-342900">
              <a:spcBef>
                <a:spcPts val="12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Beobachten: </a:t>
            </a:r>
            <a:b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Warum klappen bestimmte Sachen nicht?</a:t>
            </a:r>
          </a:p>
          <a:p>
            <a:pPr>
              <a:spcBef>
                <a:spcPts val="1200"/>
              </a:spcBef>
              <a:buClr>
                <a:srgbClr val="00A47B"/>
              </a:buClr>
              <a:buSzPct val="120000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     &gt; Angebote machen, die Familie bei Interesse  </a:t>
            </a:r>
            <a:b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        wahrnehmen kann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F5C48F8-C8F5-D946-8AA4-B79DEA9C5E88}"/>
              </a:ext>
            </a:extLst>
          </p:cNvPr>
          <p:cNvSpPr txBox="1"/>
          <p:nvPr/>
        </p:nvSpPr>
        <p:spPr>
          <a:xfrm>
            <a:off x="6240017" y="3165199"/>
            <a:ext cx="5808988" cy="143116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Vorschriften machen, Erziehungsstil kritisieren</a:t>
            </a:r>
          </a:p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Kind vermitteln, dass Eltern falsche Entscheidungen treffen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B812817-76EC-5E46-BFFB-A6D8AD856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54341"/>
            <a:ext cx="324000" cy="324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F33B0C9B-947F-E14F-9DCB-2D75B425CCA6}"/>
              </a:ext>
            </a:extLst>
          </p:cNvPr>
          <p:cNvCxnSpPr>
            <a:cxnSpLocks/>
          </p:cNvCxnSpPr>
          <p:nvPr/>
        </p:nvCxnSpPr>
        <p:spPr>
          <a:xfrm>
            <a:off x="0" y="3048443"/>
            <a:ext cx="6096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42BA1BD-AEC7-EC4F-9D46-4F0952831907}"/>
              </a:ext>
            </a:extLst>
          </p:cNvPr>
          <p:cNvSpPr txBox="1">
            <a:spLocks/>
          </p:cNvSpPr>
          <p:nvPr/>
        </p:nvSpPr>
        <p:spPr>
          <a:xfrm>
            <a:off x="6691575" y="2374356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59998AC-0FE6-2A4F-BDEB-FEAE3ED75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2" y="2544386"/>
            <a:ext cx="324520" cy="32452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08A75FC-F911-564C-AC5A-B83E710A731A}"/>
              </a:ext>
            </a:extLst>
          </p:cNvPr>
          <p:cNvCxnSpPr>
            <a:cxnSpLocks/>
          </p:cNvCxnSpPr>
          <p:nvPr/>
        </p:nvCxnSpPr>
        <p:spPr>
          <a:xfrm>
            <a:off x="6096000" y="3048442"/>
            <a:ext cx="6096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2D4F4AF3-A202-CF48-B8E5-480202226C70}"/>
              </a:ext>
            </a:extLst>
          </p:cNvPr>
          <p:cNvSpPr txBox="1">
            <a:spLocks/>
          </p:cNvSpPr>
          <p:nvPr/>
        </p:nvSpPr>
        <p:spPr>
          <a:xfrm>
            <a:off x="263525" y="1517004"/>
            <a:ext cx="11641138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Haltung gegenüber den Eltern: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xmlns="" id="{7C650438-F34C-EE4C-96EF-0F3750F9A687}"/>
              </a:ext>
            </a:extLst>
          </p:cNvPr>
          <p:cNvSpPr txBox="1">
            <a:spLocks/>
          </p:cNvSpPr>
          <p:nvPr/>
        </p:nvSpPr>
        <p:spPr>
          <a:xfrm>
            <a:off x="263524" y="419746"/>
            <a:ext cx="11785481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Allgemeine Empfehlungen für den Umgang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mit Kindern </a:t>
            </a:r>
          </a:p>
        </p:txBody>
      </p:sp>
    </p:spTree>
    <p:extLst>
      <p:ext uri="{BB962C8B-B14F-4D97-AF65-F5344CB8AC3E}">
        <p14:creationId xmlns:p14="http://schemas.microsoft.com/office/powerpoint/2010/main" val="4029438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3048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C26A912-4ACB-C143-8797-B96E86E4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2374357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1DC43E0-3330-A849-8989-D950B33A9C38}"/>
              </a:ext>
            </a:extLst>
          </p:cNvPr>
          <p:cNvSpPr txBox="1"/>
          <p:nvPr/>
        </p:nvSpPr>
        <p:spPr>
          <a:xfrm>
            <a:off x="263526" y="3140968"/>
            <a:ext cx="5976490" cy="317009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Ressourcen- / Interessenorientiertes Handeln</a:t>
            </a:r>
          </a:p>
          <a:p>
            <a:pPr marL="342900" indent="-342900"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Stabilisierung des Umfelds (z. B. Routinen)</a:t>
            </a:r>
          </a:p>
          <a:p>
            <a:pPr marL="342900" indent="-342900"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Reaktionen auf problematisches Verhalten </a:t>
            </a:r>
            <a:b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des Kindes anpassen</a:t>
            </a:r>
          </a:p>
          <a:p>
            <a:pPr marL="342900" indent="-342900">
              <a:spcBef>
                <a:spcPts val="12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</a:rPr>
              <a:t>Beobachtung des Umfelds: </a:t>
            </a:r>
            <a:br>
              <a:rPr lang="de-DE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</a:rPr>
              <a:t>Bei Hinweisen auf ernste Probleme, z.B.:</a:t>
            </a:r>
          </a:p>
          <a:p>
            <a:pPr marL="558000" lvl="1" indent="-198000"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Eltern sind für (emotionale) Bedürfnisse nicht verfügbar</a:t>
            </a:r>
          </a:p>
          <a:p>
            <a:pPr marL="558000" lvl="1" indent="-198000"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Verdacht auf Kindeswohlgefährdung</a:t>
            </a:r>
          </a:p>
          <a:p>
            <a:pPr marL="558000" lvl="1" indent="-198000">
              <a:buClr>
                <a:srgbClr val="00A47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Unregelmäßige KiTa- / Schulbesuche</a:t>
            </a:r>
          </a:p>
          <a:p>
            <a:pPr marL="188550" indent="-285750">
              <a:spcBef>
                <a:spcPts val="12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b="1" i="1" dirty="0">
                <a:solidFill>
                  <a:srgbClr val="00A47B"/>
                </a:solidFill>
                <a:latin typeface="Calibri" panose="020F0502020204030204" pitchFamily="34" charset="0"/>
              </a:rPr>
              <a:t>immer Rücksprache halten!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F5C48F8-C8F5-D946-8AA4-B79DEA9C5E88}"/>
              </a:ext>
            </a:extLst>
          </p:cNvPr>
          <p:cNvSpPr txBox="1"/>
          <p:nvPr/>
        </p:nvSpPr>
        <p:spPr>
          <a:xfrm>
            <a:off x="6240016" y="3180378"/>
            <a:ext cx="5664647" cy="994118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Ständige Trennungen von wichtigen Bezugspersonen </a:t>
            </a:r>
            <a:b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im Alltag möglichst vermeiden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</a:rPr>
              <a:t>Medienberichte über die Geschehnisse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B812817-76EC-5E46-BFFB-A6D8AD856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54341"/>
            <a:ext cx="324000" cy="324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F33B0C9B-947F-E14F-9DCB-2D75B425CCA6}"/>
              </a:ext>
            </a:extLst>
          </p:cNvPr>
          <p:cNvCxnSpPr>
            <a:cxnSpLocks/>
          </p:cNvCxnSpPr>
          <p:nvPr/>
        </p:nvCxnSpPr>
        <p:spPr>
          <a:xfrm>
            <a:off x="0" y="3048443"/>
            <a:ext cx="6096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2">
            <a:extLst>
              <a:ext uri="{FF2B5EF4-FFF2-40B4-BE49-F238E27FC236}">
                <a16:creationId xmlns:a16="http://schemas.microsoft.com/office/drawing/2014/main" xmlns="" id="{7E7D26E3-06F5-5042-AA1E-67292F666FD9}"/>
              </a:ext>
            </a:extLst>
          </p:cNvPr>
          <p:cNvSpPr txBox="1">
            <a:spLocks/>
          </p:cNvSpPr>
          <p:nvPr/>
        </p:nvSpPr>
        <p:spPr>
          <a:xfrm>
            <a:off x="263525" y="438180"/>
            <a:ext cx="11641138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Allgemeine Empfehlungen für den Umgang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mit Kindern / Schulkindern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42BA1BD-AEC7-EC4F-9D46-4F0952831907}"/>
              </a:ext>
            </a:extLst>
          </p:cNvPr>
          <p:cNvSpPr txBox="1">
            <a:spLocks/>
          </p:cNvSpPr>
          <p:nvPr/>
        </p:nvSpPr>
        <p:spPr>
          <a:xfrm>
            <a:off x="6691575" y="2374356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59998AC-0FE6-2A4F-BDEB-FEAE3ED75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2" y="2544386"/>
            <a:ext cx="324520" cy="32452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08A75FC-F911-564C-AC5A-B83E710A731A}"/>
              </a:ext>
            </a:extLst>
          </p:cNvPr>
          <p:cNvCxnSpPr>
            <a:cxnSpLocks/>
          </p:cNvCxnSpPr>
          <p:nvPr/>
        </p:nvCxnSpPr>
        <p:spPr>
          <a:xfrm>
            <a:off x="6096000" y="3048442"/>
            <a:ext cx="6096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2D4F4AF3-A202-CF48-B8E5-480202226C70}"/>
              </a:ext>
            </a:extLst>
          </p:cNvPr>
          <p:cNvSpPr txBox="1">
            <a:spLocks/>
          </p:cNvSpPr>
          <p:nvPr/>
        </p:nvSpPr>
        <p:spPr>
          <a:xfrm>
            <a:off x="263525" y="1633581"/>
            <a:ext cx="11641138" cy="7152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500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Enge Bezugspersonen sind in dem Alter besonders wichtig! </a:t>
            </a:r>
          </a:p>
          <a:p>
            <a:pPr>
              <a:lnSpc>
                <a:spcPct val="50000"/>
              </a:lnSpc>
              <a:buClr>
                <a:schemeClr val="accent1"/>
              </a:buClr>
              <a:buSzPct val="120000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    &gt; geben das Gefühl von Sicherheit</a:t>
            </a:r>
          </a:p>
        </p:txBody>
      </p:sp>
    </p:spTree>
    <p:extLst>
      <p:ext uri="{BB962C8B-B14F-4D97-AF65-F5344CB8AC3E}">
        <p14:creationId xmlns:p14="http://schemas.microsoft.com/office/powerpoint/2010/main" val="951989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3048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xmlns="" id="{65F66C60-2E88-AC46-8307-BCC872B8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3" y="2374357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ACB3C1CB-C394-1A47-853D-1A4E93D8CF6E}"/>
              </a:ext>
            </a:extLst>
          </p:cNvPr>
          <p:cNvSpPr txBox="1"/>
          <p:nvPr/>
        </p:nvSpPr>
        <p:spPr>
          <a:xfrm>
            <a:off x="263526" y="3282078"/>
            <a:ext cx="5832474" cy="3108543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Jugendliche aufklären, dass Drogen, Alkohol etc. keine gute Methode der </a:t>
            </a:r>
            <a:r>
              <a:rPr lang="de-DE" sz="2200" dirty="0" err="1">
                <a:solidFill>
                  <a:schemeClr val="tx2"/>
                </a:solidFill>
                <a:latin typeface="Calibri" panose="020F0502020204030204" pitchFamily="34" charset="0"/>
              </a:rPr>
              <a:t>Gefühlsver-arbeitung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ist</a:t>
            </a:r>
          </a:p>
          <a:p>
            <a:pPr marL="342900" indent="-342900">
              <a:spcBef>
                <a:spcPts val="12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Jugendlichen erklären, dass es bei gemein-samen Terminen wichtig ist, erreichbar zu sein</a:t>
            </a:r>
          </a:p>
          <a:p>
            <a:pPr marL="342900" indent="-342900">
              <a:spcBef>
                <a:spcPts val="12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Jugendlichen helfen, einfache Projekte zu finden, die angemessen und wichtig sind </a:t>
            </a:r>
            <a:b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(z. B. einkaufen gehen)</a:t>
            </a:r>
            <a:endParaRPr lang="de-DE" sz="2200" b="1" dirty="0">
              <a:solidFill>
                <a:srgbClr val="00A47B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C75A1467-B4A6-5B49-9D96-436CBB170517}"/>
              </a:ext>
            </a:extLst>
          </p:cNvPr>
          <p:cNvSpPr txBox="1"/>
          <p:nvPr/>
        </p:nvSpPr>
        <p:spPr>
          <a:xfrm>
            <a:off x="6240016" y="3284991"/>
            <a:ext cx="5664647" cy="227754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Berichterstattungen vom Ereignis in den Medien &gt; potentieller Auslöser</a:t>
            </a:r>
          </a:p>
          <a:p>
            <a:pPr marL="342900" indent="-342900">
              <a:spcBef>
                <a:spcPts val="12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Bei Projekten, die von Jugendlichen organisiert sind: kontrollieren, dass sie nicht das Gefühl bekommen, wie Erwachsene verantwortlich zu sein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97FEFB08-6B56-E140-9BBE-79CA389B6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54341"/>
            <a:ext cx="324000" cy="324000"/>
          </a:xfrm>
          <a:prstGeom prst="rect">
            <a:avLst/>
          </a:prstGeom>
        </p:spPr>
      </p:pic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8B84B4BE-71B0-5A4B-911D-BCBB0625F83D}"/>
              </a:ext>
            </a:extLst>
          </p:cNvPr>
          <p:cNvCxnSpPr>
            <a:cxnSpLocks/>
          </p:cNvCxnSpPr>
          <p:nvPr/>
        </p:nvCxnSpPr>
        <p:spPr>
          <a:xfrm>
            <a:off x="0" y="3048443"/>
            <a:ext cx="6096000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3">
            <a:extLst>
              <a:ext uri="{FF2B5EF4-FFF2-40B4-BE49-F238E27FC236}">
                <a16:creationId xmlns:a16="http://schemas.microsoft.com/office/drawing/2014/main" xmlns="" id="{7C14A1FB-A6E6-8041-B79E-DFFAD7D871DC}"/>
              </a:ext>
            </a:extLst>
          </p:cNvPr>
          <p:cNvSpPr txBox="1">
            <a:spLocks/>
          </p:cNvSpPr>
          <p:nvPr/>
        </p:nvSpPr>
        <p:spPr>
          <a:xfrm>
            <a:off x="6691575" y="2374356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3384D79F-2430-784F-9328-0385C2AB4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2" y="2544386"/>
            <a:ext cx="324520" cy="324520"/>
          </a:xfrm>
          <a:prstGeom prst="rect">
            <a:avLst/>
          </a:prstGeom>
        </p:spPr>
      </p:pic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xmlns="" id="{5D8815B9-B285-5949-A744-3C748A676865}"/>
              </a:ext>
            </a:extLst>
          </p:cNvPr>
          <p:cNvCxnSpPr>
            <a:cxnSpLocks/>
          </p:cNvCxnSpPr>
          <p:nvPr/>
        </p:nvCxnSpPr>
        <p:spPr>
          <a:xfrm>
            <a:off x="6096000" y="3048442"/>
            <a:ext cx="6096000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">
            <a:extLst>
              <a:ext uri="{FF2B5EF4-FFF2-40B4-BE49-F238E27FC236}">
                <a16:creationId xmlns:a16="http://schemas.microsoft.com/office/drawing/2014/main" xmlns="" id="{1F573B3A-A5FF-9347-9D8B-5C255E58EB92}"/>
              </a:ext>
            </a:extLst>
          </p:cNvPr>
          <p:cNvSpPr txBox="1">
            <a:spLocks/>
          </p:cNvSpPr>
          <p:nvPr/>
        </p:nvSpPr>
        <p:spPr>
          <a:xfrm>
            <a:off x="263525" y="1054794"/>
            <a:ext cx="11641138" cy="1223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5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besonders wichtig für Jugendliche: </a:t>
            </a:r>
            <a:br>
              <a:rPr lang="de-DE" sz="2800" b="1" i="1" dirty="0">
                <a:solidFill>
                  <a:schemeClr val="tx2"/>
                </a:solidFill>
                <a:latin typeface="+mj-lt"/>
              </a:rPr>
            </a:br>
            <a:r>
              <a:rPr lang="de-DE" sz="2800" b="1" i="1" dirty="0">
                <a:solidFill>
                  <a:schemeClr val="tx2"/>
                </a:solidFill>
                <a:latin typeface="+mj-lt"/>
              </a:rPr>
              <a:t>Umfeld stärken (z. B. durch Routinen, Schule)!</a:t>
            </a:r>
          </a:p>
          <a:p>
            <a:pPr marL="342900" indent="-342900">
              <a:lnSpc>
                <a:spcPts val="2500"/>
              </a:lnSpc>
              <a:buClr>
                <a:schemeClr val="accent1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800" b="1" i="1" dirty="0">
                <a:solidFill>
                  <a:schemeClr val="tx2"/>
                </a:solidFill>
                <a:latin typeface="+mj-lt"/>
              </a:rPr>
              <a:t>anerkennen, dass das Jugendalter eine besonders verletzliche Phase ist</a:t>
            </a:r>
          </a:p>
        </p:txBody>
      </p:sp>
      <p:sp>
        <p:nvSpPr>
          <p:cNvPr id="27" name="Titel 2">
            <a:extLst>
              <a:ext uri="{FF2B5EF4-FFF2-40B4-BE49-F238E27FC236}">
                <a16:creationId xmlns:a16="http://schemas.microsoft.com/office/drawing/2014/main" xmlns="" id="{BAB60F6A-3C4F-5948-BEED-D50AF8051188}"/>
              </a:ext>
            </a:extLst>
          </p:cNvPr>
          <p:cNvSpPr txBox="1">
            <a:spLocks/>
          </p:cNvSpPr>
          <p:nvPr/>
        </p:nvSpPr>
        <p:spPr>
          <a:xfrm>
            <a:off x="263525" y="212602"/>
            <a:ext cx="11641138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Empfehlungen für den Umgang mit Jugendlichen</a:t>
            </a:r>
          </a:p>
        </p:txBody>
      </p:sp>
    </p:spTree>
    <p:extLst>
      <p:ext uri="{BB962C8B-B14F-4D97-AF65-F5344CB8AC3E}">
        <p14:creationId xmlns:p14="http://schemas.microsoft.com/office/powerpoint/2010/main" val="4103804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xmlns="" id="{2CCCBD0D-5275-9543-9059-C99F4238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39268"/>
            <a:ext cx="11676961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ÜBUNG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Praktische Übung II – Reflexion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xmlns="" id="{2A58A217-E63A-3D43-9928-9E40C32597BC}"/>
              </a:ext>
            </a:extLst>
          </p:cNvPr>
          <p:cNvSpPr txBox="1">
            <a:spLocks/>
          </p:cNvSpPr>
          <p:nvPr/>
        </p:nvSpPr>
        <p:spPr>
          <a:xfrm>
            <a:off x="263525" y="2033588"/>
            <a:ext cx="11640609" cy="31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Fallbeispiel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C7FAEB17-120C-234A-B9EC-767EC972E405}"/>
              </a:ext>
            </a:extLst>
          </p:cNvPr>
          <p:cNvSpPr txBox="1">
            <a:spLocks/>
          </p:cNvSpPr>
          <p:nvPr/>
        </p:nvSpPr>
        <p:spPr>
          <a:xfrm>
            <a:off x="263524" y="2636912"/>
            <a:ext cx="11641139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rgbClr val="000000"/>
                </a:solidFill>
              </a:rPr>
              <a:t>Weiß ich jetzt, wie ich mit dieser Situation umgehen könnte?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rgbClr val="000000"/>
                </a:solidFill>
              </a:rPr>
              <a:t>Fühle ich mich sicherer im Umgang mit geflüchteten Kindern und Jugendlichen?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rgbClr val="000000"/>
                </a:solidFill>
              </a:rPr>
              <a:t>Weiß ich, welche Anlaufstellen ich bei Fragen und Problemen habe?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2A4BE674-429C-EE44-8D3A-7747FF928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48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8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3" y="908720"/>
            <a:ext cx="9864725" cy="1429132"/>
          </a:xfrm>
        </p:spPr>
        <p:txBody>
          <a:bodyPr/>
          <a:lstStyle/>
          <a:p>
            <a:r>
              <a:rPr lang="de-DE" dirty="0"/>
              <a:t>Zwischenfazit</a:t>
            </a:r>
          </a:p>
        </p:txBody>
      </p:sp>
    </p:spTree>
    <p:extLst>
      <p:ext uri="{BB962C8B-B14F-4D97-AF65-F5344CB8AC3E}">
        <p14:creationId xmlns:p14="http://schemas.microsoft.com/office/powerpoint/2010/main" val="2786846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METHODE FÜR DIE ZWISCHENZIELE: 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089CE828-0092-8F4C-88F7-7638F036DEA3}"/>
              </a:ext>
            </a:extLst>
          </p:cNvPr>
          <p:cNvSpPr txBox="1">
            <a:spLocks/>
          </p:cNvSpPr>
          <p:nvPr/>
        </p:nvSpPr>
        <p:spPr>
          <a:xfrm>
            <a:off x="263525" y="4653136"/>
            <a:ext cx="3240187" cy="1656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ersten Aussage </a:t>
            </a:r>
            <a:r>
              <a:rPr lang="de-DE" sz="2200" b="0" dirty="0"/>
              <a:t>der Folie zustimmst, strecke deine</a:t>
            </a:r>
            <a:r>
              <a:rPr lang="de-DE" sz="2200" dirty="0">
                <a:solidFill>
                  <a:schemeClr val="accent1"/>
                </a:solidFill>
              </a:rPr>
              <a:t> Arme nach OBEN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xmlns="" id="{6ADAEDE0-9F32-1D4C-87F4-123F7D7897D8}"/>
              </a:ext>
            </a:extLst>
          </p:cNvPr>
          <p:cNvSpPr txBox="1">
            <a:spLocks/>
          </p:cNvSpPr>
          <p:nvPr/>
        </p:nvSpPr>
        <p:spPr>
          <a:xfrm>
            <a:off x="4279216" y="4653136"/>
            <a:ext cx="3457282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zweiten Aussage </a:t>
            </a:r>
            <a:r>
              <a:rPr lang="de-DE" sz="2200" b="0" dirty="0"/>
              <a:t>der Folie zustimmst, strecke deine</a:t>
            </a:r>
            <a:r>
              <a:rPr lang="de-DE" sz="2200" dirty="0">
                <a:solidFill>
                  <a:schemeClr val="accent1"/>
                </a:solidFill>
              </a:rPr>
              <a:t> Arme nach VORNE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380A45A9-FFD8-F349-9B50-CD00FF14AAF7}"/>
              </a:ext>
            </a:extLst>
          </p:cNvPr>
          <p:cNvSpPr txBox="1">
            <a:spLocks/>
          </p:cNvSpPr>
          <p:nvPr/>
        </p:nvSpPr>
        <p:spPr>
          <a:xfrm>
            <a:off x="8688288" y="4653136"/>
            <a:ext cx="3240187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dritten Aussage </a:t>
            </a:r>
            <a:r>
              <a:rPr lang="de-DE" sz="2200" b="0" dirty="0"/>
              <a:t>der Folie zustimmst, strecke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deine Arme nach UNTEN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</p:spTree>
    <p:extLst>
      <p:ext uri="{BB962C8B-B14F-4D97-AF65-F5344CB8AC3E}">
        <p14:creationId xmlns:p14="http://schemas.microsoft.com/office/powerpoint/2010/main" val="2187357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xmlns="" id="{031C1284-063E-CC47-8E64-64116A1E8DD7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xmlns="" id="{DE8D3289-282C-104D-ABEB-A2C09DB9C819}"/>
              </a:ext>
            </a:extLst>
          </p:cNvPr>
          <p:cNvSpPr txBox="1">
            <a:spLocks/>
          </p:cNvSpPr>
          <p:nvPr/>
        </p:nvSpPr>
        <p:spPr>
          <a:xfrm>
            <a:off x="263525" y="4653136"/>
            <a:ext cx="3456211" cy="13681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denke, </a:t>
            </a:r>
            <a:br>
              <a:rPr lang="de-DE" sz="2200" b="0" dirty="0"/>
            </a:br>
            <a:r>
              <a:rPr lang="de-DE" sz="2200" b="0" dirty="0"/>
              <a:t>ich kann Anzeichen von traumatischen Belastungen </a:t>
            </a:r>
            <a:r>
              <a:rPr lang="de-DE" sz="2200" dirty="0">
                <a:solidFill>
                  <a:schemeClr val="accent1"/>
                </a:solidFill>
              </a:rPr>
              <a:t>erkennen.</a:t>
            </a:r>
            <a:endParaRPr lang="de-DE" sz="2200" b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2E184BC8-A480-D845-9282-A940345F24A0}"/>
              </a:ext>
            </a:extLst>
          </p:cNvPr>
          <p:cNvSpPr txBox="1">
            <a:spLocks/>
          </p:cNvSpPr>
          <p:nvPr/>
        </p:nvSpPr>
        <p:spPr>
          <a:xfrm>
            <a:off x="4311990" y="4653136"/>
            <a:ext cx="3457282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denke, </a:t>
            </a:r>
            <a:br>
              <a:rPr lang="de-DE" sz="2200" b="0" dirty="0"/>
            </a:br>
            <a:r>
              <a:rPr lang="de-DE" sz="2200" b="0" dirty="0"/>
              <a:t>ich kann Anzeichen von traumatischen Belastungen </a:t>
            </a:r>
            <a:r>
              <a:rPr lang="de-DE" sz="2200" dirty="0">
                <a:solidFill>
                  <a:schemeClr val="accent1"/>
                </a:solidFill>
              </a:rPr>
              <a:t>teilweise erkennen.</a:t>
            </a:r>
            <a:endParaRPr lang="de-DE" sz="2200" b="0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B452710A-2526-8D4E-97D3-8E8C9CCA379C}"/>
              </a:ext>
            </a:extLst>
          </p:cNvPr>
          <p:cNvSpPr txBox="1">
            <a:spLocks/>
          </p:cNvSpPr>
          <p:nvPr/>
        </p:nvSpPr>
        <p:spPr>
          <a:xfrm>
            <a:off x="8472264" y="4657193"/>
            <a:ext cx="3504407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denke, </a:t>
            </a:r>
            <a:br>
              <a:rPr lang="de-DE" sz="2200" b="0" dirty="0"/>
            </a:br>
            <a:r>
              <a:rPr lang="de-DE" sz="2200" b="0" dirty="0"/>
              <a:t>ich kann Anzeichen von traumatischen Belastungen </a:t>
            </a:r>
            <a:r>
              <a:rPr lang="de-DE" sz="2200" dirty="0">
                <a:solidFill>
                  <a:schemeClr val="accent1"/>
                </a:solidFill>
              </a:rPr>
              <a:t>noch nicht erkennen.</a:t>
            </a:r>
            <a:endParaRPr lang="de-DE" sz="2200" b="0" dirty="0"/>
          </a:p>
        </p:txBody>
      </p:sp>
    </p:spTree>
    <p:extLst>
      <p:ext uri="{BB962C8B-B14F-4D97-AF65-F5344CB8AC3E}">
        <p14:creationId xmlns:p14="http://schemas.microsoft.com/office/powerpoint/2010/main" val="997646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xmlns="" id="{02066926-BA79-7E4B-9392-E2ECE00D34BB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9F2AA276-2AB3-D44C-B235-2EBC1DA4FE6C}"/>
              </a:ext>
            </a:extLst>
          </p:cNvPr>
          <p:cNvSpPr txBox="1">
            <a:spLocks/>
          </p:cNvSpPr>
          <p:nvPr/>
        </p:nvSpPr>
        <p:spPr>
          <a:xfrm>
            <a:off x="191345" y="4653136"/>
            <a:ext cx="3672408" cy="1728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praktische Methoden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auswählen und anwenden</a:t>
            </a:r>
            <a:r>
              <a:rPr lang="de-DE" sz="2200" b="0" dirty="0"/>
              <a:t>, </a:t>
            </a:r>
            <a:br>
              <a:rPr lang="de-DE" sz="2200" b="0" dirty="0"/>
            </a:br>
            <a:r>
              <a:rPr lang="de-DE" sz="2200" b="0" dirty="0"/>
              <a:t>wenn eine Person Hinweise </a:t>
            </a:r>
            <a:br>
              <a:rPr lang="de-DE" sz="2200" b="0" dirty="0"/>
            </a:br>
            <a:r>
              <a:rPr lang="de-DE" sz="2200" b="0" dirty="0"/>
              <a:t>auf eine </a:t>
            </a:r>
            <a:r>
              <a:rPr lang="de-DE" sz="2200" b="0" dirty="0" err="1"/>
              <a:t>traumabedingte</a:t>
            </a:r>
            <a:r>
              <a:rPr lang="de-DE" sz="2200" b="0" dirty="0"/>
              <a:t> Belastung zeigt.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xmlns="" id="{ACD6A311-ED82-C349-A08A-8A62742E29EA}"/>
              </a:ext>
            </a:extLst>
          </p:cNvPr>
          <p:cNvSpPr txBox="1">
            <a:spLocks/>
          </p:cNvSpPr>
          <p:nvPr/>
        </p:nvSpPr>
        <p:spPr>
          <a:xfrm>
            <a:off x="3791744" y="4653136"/>
            <a:ext cx="4104455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praktische Methoden </a:t>
            </a:r>
            <a:r>
              <a:rPr lang="de-DE" sz="2200" dirty="0">
                <a:solidFill>
                  <a:schemeClr val="accent1"/>
                </a:solidFill>
              </a:rPr>
              <a:t>auswählen aber nicht anwenden</a:t>
            </a:r>
            <a:r>
              <a:rPr lang="de-DE" sz="2200" b="0" dirty="0"/>
              <a:t>, </a:t>
            </a:r>
            <a:br>
              <a:rPr lang="de-DE" sz="2200" b="0" dirty="0"/>
            </a:br>
            <a:r>
              <a:rPr lang="de-DE" sz="2200" b="0" dirty="0"/>
              <a:t>wenn eine Person Hinweise </a:t>
            </a:r>
            <a:br>
              <a:rPr lang="de-DE" sz="2200" b="0" dirty="0"/>
            </a:br>
            <a:r>
              <a:rPr lang="de-DE" sz="2200" b="0" dirty="0"/>
              <a:t>auf eine </a:t>
            </a:r>
            <a:r>
              <a:rPr lang="de-DE" sz="2200" b="0" dirty="0" err="1"/>
              <a:t>traumabedingte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Belastung zeigt.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0098160C-9194-724F-8F05-6D5EEC738E06}"/>
              </a:ext>
            </a:extLst>
          </p:cNvPr>
          <p:cNvSpPr txBox="1">
            <a:spLocks/>
          </p:cNvSpPr>
          <p:nvPr/>
        </p:nvSpPr>
        <p:spPr>
          <a:xfrm>
            <a:off x="7968208" y="4653136"/>
            <a:ext cx="4248472" cy="1656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praktische Methoden </a:t>
            </a:r>
            <a:r>
              <a:rPr lang="de-DE" sz="2200" dirty="0">
                <a:solidFill>
                  <a:schemeClr val="accent1"/>
                </a:solidFill>
              </a:rPr>
              <a:t>weder</a:t>
            </a:r>
            <a:r>
              <a:rPr lang="de-DE" sz="2200" b="0" dirty="0"/>
              <a:t> </a:t>
            </a:r>
            <a:r>
              <a:rPr lang="de-DE" sz="2200" dirty="0">
                <a:solidFill>
                  <a:schemeClr val="accent1"/>
                </a:solidFill>
              </a:rPr>
              <a:t>auswählen noch anwenden</a:t>
            </a:r>
            <a:r>
              <a:rPr lang="de-DE" sz="2200" b="0" dirty="0"/>
              <a:t>, </a:t>
            </a:r>
            <a:br>
              <a:rPr lang="de-DE" sz="2200" b="0" dirty="0"/>
            </a:br>
            <a:r>
              <a:rPr lang="de-DE" sz="2200" b="0" dirty="0"/>
              <a:t>wenn eine Person Hinweise </a:t>
            </a:r>
            <a:br>
              <a:rPr lang="de-DE" sz="2200" b="0" dirty="0"/>
            </a:br>
            <a:r>
              <a:rPr lang="de-DE" sz="2200" b="0" dirty="0"/>
              <a:t>auf eine </a:t>
            </a:r>
            <a:r>
              <a:rPr lang="de-DE" sz="2200" b="0" dirty="0" err="1"/>
              <a:t>traumabedingte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Belastung zeigt.</a:t>
            </a:r>
          </a:p>
        </p:txBody>
      </p:sp>
    </p:spTree>
    <p:extLst>
      <p:ext uri="{BB962C8B-B14F-4D97-AF65-F5344CB8AC3E}">
        <p14:creationId xmlns:p14="http://schemas.microsoft.com/office/powerpoint/2010/main" val="196846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xmlns="" id="{E1D8173E-3519-E54D-8747-5F2701C0C607}"/>
              </a:ext>
            </a:extLst>
          </p:cNvPr>
          <p:cNvSpPr txBox="1">
            <a:spLocks/>
          </p:cNvSpPr>
          <p:nvPr/>
        </p:nvSpPr>
        <p:spPr>
          <a:xfrm>
            <a:off x="263525" y="2469654"/>
            <a:ext cx="9120502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Keine </a:t>
            </a:r>
            <a:r>
              <a:rPr lang="de-DE" sz="2200" b="0" dirty="0" err="1"/>
              <a:t>Bevormundungen</a:t>
            </a:r>
            <a:r>
              <a:rPr lang="de-DE" sz="2200" b="0" dirty="0"/>
              <a:t>, kein „Bemuttern“</a:t>
            </a:r>
            <a:r>
              <a:rPr lang="de-DE" sz="2200" b="0" dirty="0">
                <a:latin typeface="Calibri" panose="020F050202020403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Keine Versprechungen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Einverständnis </a:t>
            </a:r>
            <a:r>
              <a:rPr lang="de-DE" sz="2200" b="0" dirty="0">
                <a:solidFill>
                  <a:sysClr val="windowText" lastClr="000000"/>
                </a:solidFill>
              </a:rPr>
              <a:t>einholen („Möchten Sie, dass ich Sie zum Amt begleite?“)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ysClr val="windowText" lastClr="000000"/>
                </a:solidFill>
              </a:rPr>
              <a:t> </a:t>
            </a:r>
            <a:r>
              <a:rPr lang="de-DE" sz="2200" b="0" dirty="0"/>
              <a:t>Wenn Freundschaften entstehen, darf es kein Hierarchiegefälle geben </a:t>
            </a:r>
            <a:br>
              <a:rPr lang="de-DE" sz="2200" b="0" dirty="0"/>
            </a:br>
            <a:r>
              <a:rPr lang="de-DE" sz="2200" b="0" dirty="0"/>
              <a:t> (das ist sehr schwer zu gestalten und sollte sehr gut durchdacht sein)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...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962696"/>
            <a:ext cx="1164060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Umgang mit Menschen mit Fluchterfahrung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xmlns="" id="{1DCE7D06-60C0-1342-A03B-C89463E14B23}"/>
              </a:ext>
            </a:extLst>
          </p:cNvPr>
          <p:cNvSpPr txBox="1">
            <a:spLocks/>
          </p:cNvSpPr>
          <p:nvPr/>
        </p:nvSpPr>
        <p:spPr>
          <a:xfrm>
            <a:off x="263525" y="2025950"/>
            <a:ext cx="5688013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Regeln</a:t>
            </a:r>
          </a:p>
        </p:txBody>
      </p:sp>
    </p:spTree>
    <p:extLst>
      <p:ext uri="{BB962C8B-B14F-4D97-AF65-F5344CB8AC3E}">
        <p14:creationId xmlns:p14="http://schemas.microsoft.com/office/powerpoint/2010/main" val="2003891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xmlns="" id="{2276DF39-E5DF-4348-98FF-FA49C85E3F18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941C6615-BB01-0A4B-8E03-3D100A76C85F}"/>
              </a:ext>
            </a:extLst>
          </p:cNvPr>
          <p:cNvSpPr txBox="1">
            <a:spLocks/>
          </p:cNvSpPr>
          <p:nvPr/>
        </p:nvSpPr>
        <p:spPr>
          <a:xfrm>
            <a:off x="47328" y="4653136"/>
            <a:ext cx="3391807" cy="1656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</a:t>
            </a:r>
            <a:r>
              <a:rPr lang="de-DE" sz="2200" b="0" dirty="0"/>
              <a:t> meine eigenen Handlungsspielräume </a:t>
            </a:r>
            <a:br>
              <a:rPr lang="de-DE" sz="2200" b="0" dirty="0"/>
            </a:br>
            <a:r>
              <a:rPr lang="de-DE" sz="2200" b="0" dirty="0"/>
              <a:t>in Bezug auf den Umgang </a:t>
            </a:r>
            <a:br>
              <a:rPr lang="de-DE" sz="2200" b="0" dirty="0"/>
            </a:br>
            <a:r>
              <a:rPr lang="de-DE" sz="2200" b="0" dirty="0"/>
              <a:t>mit Erwachsenen und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weiß, wo diese aufhören</a:t>
            </a:r>
            <a:r>
              <a:rPr lang="de-DE" sz="2200" b="0" dirty="0"/>
              <a:t>.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xmlns="" id="{862BA5B3-28DC-5643-8BBF-D72AFFA3B2DB}"/>
              </a:ext>
            </a:extLst>
          </p:cNvPr>
          <p:cNvSpPr txBox="1">
            <a:spLocks/>
          </p:cNvSpPr>
          <p:nvPr/>
        </p:nvSpPr>
        <p:spPr>
          <a:xfrm>
            <a:off x="3791745" y="4653136"/>
            <a:ext cx="4104455" cy="1584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</a:t>
            </a:r>
            <a:r>
              <a:rPr lang="de-DE" sz="2200" b="0" dirty="0"/>
              <a:t> meine eigenen Handlungsspielräume </a:t>
            </a:r>
            <a:br>
              <a:rPr lang="de-DE" sz="2200" b="0" dirty="0"/>
            </a:br>
            <a:r>
              <a:rPr lang="de-DE" sz="2200" b="0" dirty="0"/>
              <a:t>in Bezug auf den Umgang </a:t>
            </a:r>
            <a:br>
              <a:rPr lang="de-DE" sz="2200" b="0" dirty="0"/>
            </a:br>
            <a:r>
              <a:rPr lang="de-DE" sz="2200" b="0" dirty="0"/>
              <a:t>mit Erwachsenen, aber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kann sie noch nicht einhalten</a:t>
            </a:r>
            <a:r>
              <a:rPr lang="de-DE" sz="2200" b="0" dirty="0"/>
              <a:t>.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EE3AA9B3-D015-F440-963C-DCE947A47BA1}"/>
              </a:ext>
            </a:extLst>
          </p:cNvPr>
          <p:cNvSpPr txBox="1">
            <a:spLocks/>
          </p:cNvSpPr>
          <p:nvPr/>
        </p:nvSpPr>
        <p:spPr>
          <a:xfrm>
            <a:off x="8592717" y="4653136"/>
            <a:ext cx="3623963" cy="1584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befürchte, </a:t>
            </a:r>
            <a:br>
              <a:rPr lang="de-DE" sz="2200" b="0" dirty="0"/>
            </a:b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überschätze</a:t>
            </a:r>
            <a:r>
              <a:rPr lang="de-DE" sz="2200" b="0" dirty="0"/>
              <a:t> meine Handlungsspielräume </a:t>
            </a:r>
            <a:br>
              <a:rPr lang="de-DE" sz="2200" b="0" dirty="0"/>
            </a:br>
            <a:r>
              <a:rPr lang="de-DE" sz="2200" b="0" dirty="0"/>
              <a:t>in Bezug auf den Umgang </a:t>
            </a:r>
            <a:br>
              <a:rPr lang="de-DE" sz="2200" b="0" dirty="0"/>
            </a:br>
            <a:r>
              <a:rPr lang="de-DE" sz="2200" b="0" dirty="0"/>
              <a:t>mit Erwachsenen.</a:t>
            </a:r>
          </a:p>
        </p:txBody>
      </p:sp>
    </p:spTree>
    <p:extLst>
      <p:ext uri="{BB962C8B-B14F-4D97-AF65-F5344CB8AC3E}">
        <p14:creationId xmlns:p14="http://schemas.microsoft.com/office/powerpoint/2010/main" val="2031613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263526" y="4653136"/>
            <a:ext cx="3231056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</a:t>
            </a:r>
            <a:r>
              <a:rPr lang="de-DE" sz="2200" b="0" dirty="0"/>
              <a:t> professionelle Anlaufstellen und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weiß</a:t>
            </a:r>
            <a:r>
              <a:rPr lang="de-DE" sz="2200" b="0" dirty="0"/>
              <a:t>, wann ich an </a:t>
            </a:r>
            <a:br>
              <a:rPr lang="de-DE" sz="2200" b="0" dirty="0"/>
            </a:br>
            <a:r>
              <a:rPr lang="de-DE" sz="2200" b="0" dirty="0"/>
              <a:t>diese verweisen soll.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BA82BDEC-C546-2644-8E22-2183F55190F6}"/>
              </a:ext>
            </a:extLst>
          </p:cNvPr>
          <p:cNvSpPr txBox="1">
            <a:spLocks/>
          </p:cNvSpPr>
          <p:nvPr/>
        </p:nvSpPr>
        <p:spPr>
          <a:xfrm>
            <a:off x="3931195" y="4653136"/>
            <a:ext cx="4104455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</a:t>
            </a:r>
            <a:r>
              <a:rPr lang="de-DE" sz="2200" b="0" dirty="0"/>
              <a:t> professionelle Anlaufstellen und bin mir </a:t>
            </a:r>
            <a:br>
              <a:rPr lang="de-DE" sz="2200" b="0" dirty="0"/>
            </a:br>
            <a:r>
              <a:rPr lang="de-DE" sz="2200" b="0" dirty="0"/>
              <a:t>noch </a:t>
            </a:r>
            <a:r>
              <a:rPr lang="de-DE" sz="2200" dirty="0">
                <a:solidFill>
                  <a:schemeClr val="accent1"/>
                </a:solidFill>
              </a:rPr>
              <a:t>unsicher</a:t>
            </a:r>
            <a:r>
              <a:rPr lang="de-DE" sz="2200" b="0" dirty="0"/>
              <a:t>, wann ich an </a:t>
            </a:r>
            <a:br>
              <a:rPr lang="de-DE" sz="2200" b="0" dirty="0"/>
            </a:br>
            <a:r>
              <a:rPr lang="de-DE" sz="2200" b="0" dirty="0"/>
              <a:t>diese verweisen soll.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2D82B86A-3A10-AE49-8923-C807DA8F928A}"/>
              </a:ext>
            </a:extLst>
          </p:cNvPr>
          <p:cNvSpPr txBox="1">
            <a:spLocks/>
          </p:cNvSpPr>
          <p:nvPr/>
        </p:nvSpPr>
        <p:spPr>
          <a:xfrm>
            <a:off x="8472264" y="4653136"/>
            <a:ext cx="3623963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</a:t>
            </a:r>
            <a:r>
              <a:rPr lang="de-DE" sz="2200" dirty="0">
                <a:solidFill>
                  <a:schemeClr val="accent1"/>
                </a:solidFill>
              </a:rPr>
              <a:t>kenne noch keine </a:t>
            </a:r>
            <a:r>
              <a:rPr lang="de-DE" sz="2200" b="0" dirty="0"/>
              <a:t>professionellen Anlaufstellen.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xmlns="" id="{50A9B88C-C17F-CD4B-8034-9A46F3A9CB9D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</p:spTree>
    <p:extLst>
      <p:ext uri="{BB962C8B-B14F-4D97-AF65-F5344CB8AC3E}">
        <p14:creationId xmlns:p14="http://schemas.microsoft.com/office/powerpoint/2010/main" val="3465344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19"/>
            <a:ext cx="9864725" cy="5184105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5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Ressourcen &amp; Stärken</a:t>
            </a:r>
          </a:p>
        </p:txBody>
      </p:sp>
    </p:spTree>
    <p:extLst>
      <p:ext uri="{BB962C8B-B14F-4D97-AF65-F5344CB8AC3E}">
        <p14:creationId xmlns:p14="http://schemas.microsoft.com/office/powerpoint/2010/main" val="1297657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AD885AB6-EE61-624A-A675-FA0D1F29D519}"/>
              </a:ext>
            </a:extLst>
          </p:cNvPr>
          <p:cNvGrpSpPr/>
          <p:nvPr/>
        </p:nvGrpSpPr>
        <p:grpSpPr>
          <a:xfrm>
            <a:off x="5342385" y="332656"/>
            <a:ext cx="7057505" cy="6858000"/>
            <a:chOff x="6275659" y="692696"/>
            <a:chExt cx="7057505" cy="685800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xmlns="" id="{B9650510-3143-724D-B3BD-BA84E0756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659" y="692696"/>
              <a:ext cx="7057505" cy="6858000"/>
            </a:xfrm>
            <a:prstGeom prst="rect">
              <a:avLst/>
            </a:prstGeom>
          </p:spPr>
        </p:pic>
        <p:sp>
          <p:nvSpPr>
            <p:cNvPr id="6" name="Textplatzhalter 2">
              <a:extLst>
                <a:ext uri="{FF2B5EF4-FFF2-40B4-BE49-F238E27FC236}">
                  <a16:creationId xmlns:a16="http://schemas.microsoft.com/office/drawing/2014/main" xmlns="" id="{42701EF9-646D-DC40-BE1A-356C562857EE}"/>
                </a:ext>
              </a:extLst>
            </p:cNvPr>
            <p:cNvSpPr txBox="1">
              <a:spLocks/>
            </p:cNvSpPr>
            <p:nvPr/>
          </p:nvSpPr>
          <p:spPr>
            <a:xfrm>
              <a:off x="7861180" y="3473689"/>
              <a:ext cx="3960440" cy="20162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Ressourcen </a:t>
              </a:r>
            </a:p>
            <a:p>
              <a:pPr algn="ctr"/>
              <a:r>
                <a:rPr lang="de-DE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 Stärken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02A8C338-3F90-B045-9F71-26E7D98C8648}"/>
              </a:ext>
            </a:extLst>
          </p:cNvPr>
          <p:cNvGrpSpPr/>
          <p:nvPr/>
        </p:nvGrpSpPr>
        <p:grpSpPr>
          <a:xfrm>
            <a:off x="623392" y="404813"/>
            <a:ext cx="4417130" cy="2528304"/>
            <a:chOff x="794412" y="940712"/>
            <a:chExt cx="4417130" cy="25283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893EC4C-C292-0447-8866-32D028D4476A}"/>
                </a:ext>
              </a:extLst>
            </p:cNvPr>
            <p:cNvSpPr/>
            <p:nvPr/>
          </p:nvSpPr>
          <p:spPr>
            <a:xfrm>
              <a:off x="1714727" y="940712"/>
              <a:ext cx="1752575" cy="1752575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72E5BF9-271B-5A41-ABFF-06F9E849FC0C}"/>
                </a:ext>
              </a:extLst>
            </p:cNvPr>
            <p:cNvSpPr/>
            <p:nvPr/>
          </p:nvSpPr>
          <p:spPr>
            <a:xfrm>
              <a:off x="2747221" y="1228744"/>
              <a:ext cx="1368153" cy="1368153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0A3C810-43EF-F64A-A91F-68A9CEB351C1}"/>
                </a:ext>
              </a:extLst>
            </p:cNvPr>
            <p:cNvSpPr/>
            <p:nvPr/>
          </p:nvSpPr>
          <p:spPr>
            <a:xfrm>
              <a:off x="3532478" y="1789952"/>
              <a:ext cx="1679064" cy="167906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C496B24-98FB-B94A-9B4E-EE635B5A2629}"/>
                </a:ext>
              </a:extLst>
            </p:cNvPr>
            <p:cNvSpPr/>
            <p:nvPr/>
          </p:nvSpPr>
          <p:spPr>
            <a:xfrm>
              <a:off x="794412" y="1724778"/>
              <a:ext cx="1744238" cy="1744238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xmlns="" id="{FF85D617-D77E-E24C-920E-D3F3B500C7B2}"/>
                </a:ext>
              </a:extLst>
            </p:cNvPr>
            <p:cNvSpPr/>
            <p:nvPr/>
          </p:nvSpPr>
          <p:spPr>
            <a:xfrm>
              <a:off x="1667103" y="2309616"/>
              <a:ext cx="2700705" cy="11594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2">
              <a:extLst>
                <a:ext uri="{FF2B5EF4-FFF2-40B4-BE49-F238E27FC236}">
                  <a16:creationId xmlns:a16="http://schemas.microsoft.com/office/drawing/2014/main" xmlns="" id="{4D772E00-523B-604E-B03E-7E8454DD86EC}"/>
                </a:ext>
              </a:extLst>
            </p:cNvPr>
            <p:cNvSpPr txBox="1">
              <a:spLocks/>
            </p:cNvSpPr>
            <p:nvPr/>
          </p:nvSpPr>
          <p:spPr>
            <a:xfrm>
              <a:off x="1343472" y="2117223"/>
              <a:ext cx="3384376" cy="126374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Probleme &amp; Defizite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079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5" y="2457451"/>
            <a:ext cx="11641137" cy="33115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600" b="1" dirty="0">
                <a:latin typeface="+mj-lt"/>
              </a:rPr>
              <a:t> </a:t>
            </a:r>
            <a:r>
              <a:rPr lang="de-DE" sz="2600" dirty="0">
                <a:latin typeface="+mj-lt"/>
              </a:rPr>
              <a:t>Was sind </a:t>
            </a:r>
            <a:r>
              <a:rPr lang="de-DE" sz="2600" b="1" dirty="0">
                <a:solidFill>
                  <a:schemeClr val="accent1"/>
                </a:solidFill>
                <a:latin typeface="+mj-lt"/>
              </a:rPr>
              <a:t>Ressourcen</a:t>
            </a:r>
            <a:r>
              <a:rPr lang="de-DE" sz="2600" dirty="0">
                <a:latin typeface="+mj-lt"/>
              </a:rPr>
              <a:t>? </a:t>
            </a:r>
          </a:p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600" dirty="0">
                <a:latin typeface="+mj-lt"/>
              </a:rPr>
              <a:t> Selbsterfahrung</a:t>
            </a:r>
          </a:p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600" dirty="0">
                <a:latin typeface="+mj-lt"/>
              </a:rPr>
              <a:t> Praxiskoffer mit DOS &amp; </a:t>
            </a:r>
            <a:r>
              <a:rPr lang="de-DE" sz="2600" dirty="0" err="1">
                <a:latin typeface="+mj-lt"/>
              </a:rPr>
              <a:t>DON’TS</a:t>
            </a:r>
            <a:endParaRPr lang="de-DE" sz="2600" dirty="0"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600" dirty="0">
                <a:latin typeface="+mj-lt"/>
              </a:rPr>
              <a:t> Lesestoff für Zuhause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AB885F5-AD1F-6042-8F53-0F2F82DC3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0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484784"/>
            <a:ext cx="10657581" cy="3528044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„Ressourcen sind alle </a:t>
            </a:r>
            <a:r>
              <a:rPr lang="de-DE" dirty="0"/>
              <a:t>Kraftquellen</a:t>
            </a:r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die zur Bewältigung alltäglicher Anforderungen und Lebensaufgaben von zentraler Bedeutung sind.“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72022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3AE3A71-D413-854F-854E-EEB4F2919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04813"/>
            <a:ext cx="9796211" cy="54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xmlns="" id="{5679C3D1-5EB1-F647-B8CE-FACCCC09C60B}"/>
              </a:ext>
            </a:extLst>
          </p:cNvPr>
          <p:cNvSpPr txBox="1">
            <a:spLocks/>
          </p:cNvSpPr>
          <p:nvPr/>
        </p:nvSpPr>
        <p:spPr>
          <a:xfrm>
            <a:off x="1992312" y="908720"/>
            <a:ext cx="9864725" cy="360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i="1" kern="1200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Fülle die </a:t>
            </a:r>
            <a:b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Ressourcen-Mindmap aus!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5 Minuten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8D1B06A-26C0-2C47-87E7-61EFF07D3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8" y="3501008"/>
            <a:ext cx="698128" cy="6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4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57096"/>
            <a:ext cx="11640608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Ergänzt die Mindmap um weitere Ressourcen, </a:t>
            </a:r>
            <a:b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die euch dazu einfallen!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91345" y="2996952"/>
            <a:ext cx="11713318" cy="33115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000"/>
              </a:spcBef>
              <a:buSzPct val="120000"/>
            </a:pPr>
            <a:r>
              <a:rPr lang="de-DE" sz="2600" dirty="0">
                <a:latin typeface="+mj-lt"/>
              </a:rPr>
              <a:t> Was hat euch damals geholfen, diese schwierige Phase </a:t>
            </a:r>
            <a:br>
              <a:rPr lang="de-DE" sz="2600" dirty="0">
                <a:latin typeface="+mj-lt"/>
              </a:rPr>
            </a:br>
            <a:r>
              <a:rPr lang="de-DE" sz="2600" dirty="0">
                <a:latin typeface="+mj-lt"/>
              </a:rPr>
              <a:t>   hinter euch zu lassen?</a:t>
            </a:r>
          </a:p>
          <a:p>
            <a:pPr fontAlgn="base">
              <a:lnSpc>
                <a:spcPct val="150000"/>
              </a:lnSpc>
              <a:spcBef>
                <a:spcPts val="1000"/>
              </a:spcBef>
              <a:buSzPct val="120000"/>
            </a:pPr>
            <a:r>
              <a:rPr lang="de-DE" sz="2600" dirty="0">
                <a:latin typeface="+mj-lt"/>
              </a:rPr>
              <a:t> Was hat es euch ermöglicht, die Krise zu bewältigen?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999172AE-7F44-E942-89D4-797882843A94}"/>
              </a:ext>
            </a:extLst>
          </p:cNvPr>
          <p:cNvGrpSpPr/>
          <p:nvPr/>
        </p:nvGrpSpPr>
        <p:grpSpPr>
          <a:xfrm>
            <a:off x="8832304" y="5229200"/>
            <a:ext cx="4738104" cy="728221"/>
            <a:chOff x="343061" y="5394697"/>
            <a:chExt cx="4738104" cy="72822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xmlns="" id="{F1FE1A4E-B9BD-7C4E-BEFB-6B421D32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61" y="5394697"/>
              <a:ext cx="698128" cy="698128"/>
            </a:xfrm>
            <a:prstGeom prst="rect">
              <a:avLst/>
            </a:prstGeom>
          </p:spPr>
        </p:pic>
        <p:sp>
          <p:nvSpPr>
            <p:cNvPr id="2" name="Textfeld 1">
              <a:extLst>
                <a:ext uri="{FF2B5EF4-FFF2-40B4-BE49-F238E27FC236}">
                  <a16:creationId xmlns:a16="http://schemas.microsoft.com/office/drawing/2014/main" xmlns="" id="{39C7D509-A7AC-0C41-8D81-704E7C046B1D}"/>
                </a:ext>
              </a:extLst>
            </p:cNvPr>
            <p:cNvSpPr txBox="1"/>
            <p:nvPr/>
          </p:nvSpPr>
          <p:spPr>
            <a:xfrm>
              <a:off x="1120725" y="5415032"/>
              <a:ext cx="3960440" cy="707886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5 Minuten</a:t>
              </a:r>
              <a:endParaRPr lang="de-DE" sz="4000" b="1" i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platzhalter 1">
            <a:extLst>
              <a:ext uri="{FF2B5EF4-FFF2-40B4-BE49-F238E27FC236}">
                <a16:creationId xmlns:a16="http://schemas.microsoft.com/office/drawing/2014/main" xmlns="" id="{470CBDBB-A9DB-9B4F-9232-75ACFC0C0A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5" y="2086673"/>
            <a:ext cx="11640608" cy="323550"/>
          </a:xfrm>
        </p:spPr>
        <p:txBody>
          <a:bodyPr/>
          <a:lstStyle/>
          <a:p>
            <a:r>
              <a:rPr lang="de-DE" sz="3200" i="1" dirty="0">
                <a:solidFill>
                  <a:schemeClr val="tx1"/>
                </a:solidFill>
                <a:latin typeface="+mj-lt"/>
              </a:rPr>
              <a:t>Denkt an eine Krise in eurem Leben, die ihr bewältigt habt.</a:t>
            </a:r>
          </a:p>
        </p:txBody>
      </p:sp>
    </p:spTree>
    <p:extLst>
      <p:ext uri="{BB962C8B-B14F-4D97-AF65-F5344CB8AC3E}">
        <p14:creationId xmlns:p14="http://schemas.microsoft.com/office/powerpoint/2010/main" val="4126673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xmlns="" id="{E1D8173E-3519-E54D-8747-5F2701C0C607}"/>
              </a:ext>
            </a:extLst>
          </p:cNvPr>
          <p:cNvSpPr txBox="1">
            <a:spLocks/>
          </p:cNvSpPr>
          <p:nvPr/>
        </p:nvSpPr>
        <p:spPr>
          <a:xfrm>
            <a:off x="263525" y="2564904"/>
            <a:ext cx="9120502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Überleben der belastenden Situation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Migration – Gewinn von Sicherheit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Bewältigungsressourcen (schon viele Krisen wurden gemeistert)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Religion – eine kulturelle &amp; soziale Stütze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Optimismus – wieder nach vorne blicken können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Lösungsorientierung – praktische Auswege aus Krise finden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Wichtig: Ressourcen sind immer individuell, es gibt kein „Kochrezept“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962696"/>
            <a:ext cx="1164060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Wichtige Ressourcen bei Menschen mit Fluchterfahrung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DD06C7C-AE55-924E-A43F-BE7EB15CE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67" y="2349500"/>
            <a:ext cx="3579171" cy="34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xmlns="" id="{E1D8173E-3519-E54D-8747-5F2701C0C607}"/>
              </a:ext>
            </a:extLst>
          </p:cNvPr>
          <p:cNvSpPr txBox="1">
            <a:spLocks/>
          </p:cNvSpPr>
          <p:nvPr/>
        </p:nvSpPr>
        <p:spPr>
          <a:xfrm>
            <a:off x="263525" y="2601193"/>
            <a:ext cx="9120502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/>
              <a:t> </a:t>
            </a:r>
            <a:r>
              <a:rPr lang="de-DE" sz="2200" b="0" dirty="0"/>
              <a:t>Verhalten, Gefühle und Gedanken werden von individuellen, </a:t>
            </a:r>
            <a:br>
              <a:rPr lang="de-DE" sz="2200" b="0" dirty="0"/>
            </a:br>
            <a:r>
              <a:rPr lang="de-DE" sz="2200" b="0" dirty="0"/>
              <a:t>  sozialen und strukturellen Aspekten beeinflusst</a:t>
            </a:r>
            <a:r>
              <a:rPr lang="de-DE" sz="2200" dirty="0">
                <a:latin typeface="Calibri" panose="020F0502020204030204" pitchFamily="34" charset="0"/>
              </a:rPr>
              <a:t>	</a:t>
            </a:r>
            <a:br>
              <a:rPr lang="de-DE" sz="2200" dirty="0">
                <a:latin typeface="Calibri" panose="020F0502020204030204" pitchFamily="34" charset="0"/>
              </a:rPr>
            </a:br>
            <a:endParaRPr lang="de-DE" sz="220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/>
              <a:t> </a:t>
            </a:r>
            <a:r>
              <a:rPr lang="de-DE" sz="2200" b="0" dirty="0"/>
              <a:t>Verhalten kann auch aufgrund psychischer Belastungen verändert sein </a:t>
            </a:r>
            <a:br>
              <a:rPr lang="de-DE" sz="2200" b="0" dirty="0"/>
            </a:br>
            <a:r>
              <a:rPr lang="de-DE" sz="2200" b="0" dirty="0"/>
              <a:t> (z. B. Konzentrationsprobleme in der Schule, aggressives Verhalten)</a:t>
            </a:r>
            <a:br>
              <a:rPr lang="de-DE" sz="2200" b="0" dirty="0"/>
            </a:br>
            <a:endParaRPr lang="de-DE" sz="2200" b="0" dirty="0"/>
          </a:p>
          <a:p>
            <a:pPr marL="285750" indent="-285750"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/>
              <a:t> </a:t>
            </a:r>
            <a:r>
              <a:rPr lang="de-DE" sz="2200" b="0" dirty="0"/>
              <a:t>Lebensgeschichte (vor der Flucht, während und nach der Flucht)</a:t>
            </a:r>
            <a:endParaRPr lang="de-DE" sz="2200" b="0" dirty="0">
              <a:solidFill>
                <a:sysClr val="windowText" lastClr="000000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962696"/>
            <a:ext cx="1164060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Diversität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xmlns="" id="{1DCE7D06-60C0-1342-A03B-C89463E14B23}"/>
              </a:ext>
            </a:extLst>
          </p:cNvPr>
          <p:cNvSpPr txBox="1">
            <a:spLocks/>
          </p:cNvSpPr>
          <p:nvPr/>
        </p:nvSpPr>
        <p:spPr>
          <a:xfrm>
            <a:off x="263525" y="2025950"/>
            <a:ext cx="5688013" cy="323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Blick auf den Menschen</a:t>
            </a:r>
          </a:p>
        </p:txBody>
      </p:sp>
    </p:spTree>
    <p:extLst>
      <p:ext uri="{BB962C8B-B14F-4D97-AF65-F5344CB8AC3E}">
        <p14:creationId xmlns:p14="http://schemas.microsoft.com/office/powerpoint/2010/main" val="90714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xmlns="" id="{5679C3D1-5EB1-F647-B8CE-FACCCC09C60B}"/>
              </a:ext>
            </a:extLst>
          </p:cNvPr>
          <p:cNvSpPr txBox="1">
            <a:spLocks/>
          </p:cNvSpPr>
          <p:nvPr/>
        </p:nvSpPr>
        <p:spPr>
          <a:xfrm>
            <a:off x="1270670" y="908720"/>
            <a:ext cx="10586368" cy="48965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i="1" kern="1200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Lies deinen Zettel laut vor.</a:t>
            </a:r>
          </a:p>
          <a:p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Handelt es sich um ein DO oder ein </a:t>
            </a:r>
            <a:r>
              <a:rPr lang="de-D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DON’T</a:t>
            </a: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?</a:t>
            </a:r>
          </a:p>
          <a:p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Was bedeutet das für deine Arbeit?</a:t>
            </a:r>
          </a:p>
          <a:p>
            <a:pPr>
              <a:spcBef>
                <a:spcPts val="1800"/>
              </a:spcBef>
            </a:pP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Kannst du auf Erfahrungen zurückgreifen, </a:t>
            </a:r>
            <a:b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die du mit der Gruppe teilen möchtest?</a:t>
            </a: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>    </a:t>
            </a:r>
          </a:p>
          <a:p>
            <a:pPr>
              <a:spcBef>
                <a:spcPts val="1800"/>
              </a:spcBef>
            </a:pPr>
            <a:r>
              <a:rPr lang="de-DE" sz="4000" dirty="0"/>
              <a:t>       15 Minuten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8D1B06A-26C0-2C47-87E7-61EFF07D3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5013176"/>
            <a:ext cx="698128" cy="6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4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B9650510-3143-724D-B3BD-BA84E0756C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85" y="332656"/>
            <a:ext cx="7057505" cy="685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81029317-5AA9-3147-827C-BFBB1D1A798F}"/>
              </a:ext>
            </a:extLst>
          </p:cNvPr>
          <p:cNvGrpSpPr/>
          <p:nvPr/>
        </p:nvGrpSpPr>
        <p:grpSpPr>
          <a:xfrm>
            <a:off x="623392" y="404813"/>
            <a:ext cx="4417130" cy="2528304"/>
            <a:chOff x="623392" y="404813"/>
            <a:chExt cx="4417130" cy="2528304"/>
          </a:xfrm>
          <a:solidFill>
            <a:schemeClr val="bg2">
              <a:lumMod val="9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893EC4C-C292-0447-8866-32D028D4476A}"/>
                </a:ext>
              </a:extLst>
            </p:cNvPr>
            <p:cNvSpPr/>
            <p:nvPr/>
          </p:nvSpPr>
          <p:spPr>
            <a:xfrm>
              <a:off x="1543707" y="404813"/>
              <a:ext cx="1752575" cy="1752575"/>
            </a:xfrm>
            <a:prstGeom prst="ellips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72E5BF9-271B-5A41-ABFF-06F9E849FC0C}"/>
                </a:ext>
              </a:extLst>
            </p:cNvPr>
            <p:cNvSpPr/>
            <p:nvPr/>
          </p:nvSpPr>
          <p:spPr>
            <a:xfrm>
              <a:off x="2576201" y="692845"/>
              <a:ext cx="1368153" cy="1368153"/>
            </a:xfrm>
            <a:prstGeom prst="ellips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0A3C810-43EF-F64A-A91F-68A9CEB351C1}"/>
                </a:ext>
              </a:extLst>
            </p:cNvPr>
            <p:cNvSpPr/>
            <p:nvPr/>
          </p:nvSpPr>
          <p:spPr>
            <a:xfrm>
              <a:off x="3361458" y="1254053"/>
              <a:ext cx="1679064" cy="1679064"/>
            </a:xfrm>
            <a:prstGeom prst="ellips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C496B24-98FB-B94A-9B4E-EE635B5A2629}"/>
                </a:ext>
              </a:extLst>
            </p:cNvPr>
            <p:cNvSpPr/>
            <p:nvPr/>
          </p:nvSpPr>
          <p:spPr>
            <a:xfrm>
              <a:off x="623392" y="1188879"/>
              <a:ext cx="1744238" cy="1744238"/>
            </a:xfrm>
            <a:prstGeom prst="ellipse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xmlns="" id="{FF85D617-D77E-E24C-920E-D3F3B500C7B2}"/>
                </a:ext>
              </a:extLst>
            </p:cNvPr>
            <p:cNvSpPr/>
            <p:nvPr/>
          </p:nvSpPr>
          <p:spPr>
            <a:xfrm>
              <a:off x="1496083" y="1773717"/>
              <a:ext cx="2700705" cy="1159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</p:grpSp>
      <p:sp>
        <p:nvSpPr>
          <p:cNvPr id="16" name="Textplatzhalter 2">
            <a:extLst>
              <a:ext uri="{FF2B5EF4-FFF2-40B4-BE49-F238E27FC236}">
                <a16:creationId xmlns:a16="http://schemas.microsoft.com/office/drawing/2014/main" xmlns="" id="{63B9B711-B819-0240-9286-3941EDAA539F}"/>
              </a:ext>
            </a:extLst>
          </p:cNvPr>
          <p:cNvSpPr txBox="1">
            <a:spLocks/>
          </p:cNvSpPr>
          <p:nvPr/>
        </p:nvSpPr>
        <p:spPr>
          <a:xfrm>
            <a:off x="1055440" y="922165"/>
            <a:ext cx="10586368" cy="4212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i="1" kern="1200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Letztendlich ist es die Kunst, die Defizite </a:t>
            </a:r>
            <a:b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sowie die Ressourcen im Blick zu haben.</a:t>
            </a:r>
          </a:p>
          <a:p>
            <a:pPr>
              <a:spcBef>
                <a:spcPts val="3600"/>
              </a:spcBef>
            </a:pPr>
            <a:r>
              <a:rPr lang="de-DE" sz="40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&gt; Es gilt Beschwerliches anzunehmen und   </a:t>
            </a:r>
            <a:br>
              <a:rPr lang="de-DE" sz="40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40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auszuhalten, aber gleichzeitig Grenzen zu </a:t>
            </a:r>
            <a:br>
              <a:rPr lang="de-DE" sz="40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40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ziehen und den Blick nach vorne zu richten.</a:t>
            </a:r>
            <a:r>
              <a:rPr lang="de-DE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090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19"/>
            <a:ext cx="9864725" cy="5184105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6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Weitervermittlung</a:t>
            </a:r>
          </a:p>
        </p:txBody>
      </p:sp>
    </p:spTree>
    <p:extLst>
      <p:ext uri="{BB962C8B-B14F-4D97-AF65-F5344CB8AC3E}">
        <p14:creationId xmlns:p14="http://schemas.microsoft.com/office/powerpoint/2010/main" val="1912347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5" y="2457451"/>
            <a:ext cx="11641137" cy="33115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600" b="1" dirty="0">
                <a:latin typeface="+mj-lt"/>
              </a:rPr>
              <a:t> </a:t>
            </a:r>
            <a:r>
              <a:rPr lang="de-DE" sz="2600" dirty="0">
                <a:latin typeface="+mj-lt"/>
              </a:rPr>
              <a:t>Kurzer Einblick in bestehende Aufenthaltstitel</a:t>
            </a:r>
          </a:p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600" dirty="0">
                <a:latin typeface="+mj-lt"/>
              </a:rPr>
              <a:t> Überblick über Möglichkeiten der Weitervermittlung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AB885F5-AD1F-6042-8F53-0F2F82DC3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973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F58B3BED-3F04-8244-9CC9-FBBCD894B743}"/>
              </a:ext>
            </a:extLst>
          </p:cNvPr>
          <p:cNvSpPr/>
          <p:nvPr/>
        </p:nvSpPr>
        <p:spPr>
          <a:xfrm>
            <a:off x="0" y="0"/>
            <a:ext cx="12192000" cy="1018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0FD3E3D-6AB4-D34C-9136-7C8171824109}"/>
              </a:ext>
            </a:extLst>
          </p:cNvPr>
          <p:cNvSpPr/>
          <p:nvPr/>
        </p:nvSpPr>
        <p:spPr>
          <a:xfrm>
            <a:off x="5022411" y="1934282"/>
            <a:ext cx="2120927" cy="21209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F3869C-B877-0F44-AF50-FC3C1BA8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411" y="1922797"/>
            <a:ext cx="2120928" cy="2100289"/>
          </a:xfrm>
        </p:spPr>
        <p:txBody>
          <a:bodyPr/>
          <a:lstStyle/>
          <a:p>
            <a:pPr algn="ctr"/>
            <a:r>
              <a:rPr lang="de-DE" i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Aufenthalts-</a:t>
            </a:r>
            <a:br>
              <a:rPr lang="de-DE" i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i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gestattung</a:t>
            </a:r>
            <a:endParaRPr lang="de-DE" i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xmlns="" id="{5D067822-E4A7-B942-BE20-049BCEC11647}"/>
              </a:ext>
            </a:extLst>
          </p:cNvPr>
          <p:cNvSpPr txBox="1">
            <a:spLocks/>
          </p:cNvSpPr>
          <p:nvPr/>
        </p:nvSpPr>
        <p:spPr>
          <a:xfrm>
            <a:off x="191344" y="219280"/>
            <a:ext cx="1171278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sz="3600" dirty="0"/>
              <a:t>Exkurs Aufenthaltstitel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8E83C3A-8A0B-6B41-8678-B3A2DE129557}"/>
              </a:ext>
            </a:extLst>
          </p:cNvPr>
          <p:cNvSpPr/>
          <p:nvPr/>
        </p:nvSpPr>
        <p:spPr>
          <a:xfrm>
            <a:off x="4707099" y="1381267"/>
            <a:ext cx="2777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b="1" spc="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ASYL IST BEANTRAGT</a:t>
            </a:r>
            <a:endParaRPr lang="de-DE" sz="2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37188B8-74EF-A447-A86A-634BC4C427E3}"/>
              </a:ext>
            </a:extLst>
          </p:cNvPr>
          <p:cNvSpPr/>
          <p:nvPr/>
        </p:nvSpPr>
        <p:spPr>
          <a:xfrm>
            <a:off x="1220248" y="3972369"/>
            <a:ext cx="2120927" cy="21209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9AB7472C-B7D4-274B-B427-AD5040013CE8}"/>
              </a:ext>
            </a:extLst>
          </p:cNvPr>
          <p:cNvSpPr txBox="1">
            <a:spLocks/>
          </p:cNvSpPr>
          <p:nvPr/>
        </p:nvSpPr>
        <p:spPr>
          <a:xfrm>
            <a:off x="1220248" y="3972367"/>
            <a:ext cx="2120927" cy="21209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/>
            <a:r>
              <a:rPr lang="de-DE" i="0" dirty="0">
                <a:solidFill>
                  <a:schemeClr val="bg1"/>
                </a:solidFill>
              </a:rPr>
              <a:t>Aufenthalts-</a:t>
            </a:r>
            <a:br>
              <a:rPr lang="de-DE" i="0" dirty="0">
                <a:solidFill>
                  <a:schemeClr val="bg1"/>
                </a:solidFill>
              </a:rPr>
            </a:br>
            <a:r>
              <a:rPr lang="de-DE" i="0" dirty="0" err="1">
                <a:solidFill>
                  <a:schemeClr val="bg1"/>
                </a:solidFill>
              </a:rPr>
              <a:t>erlaubnis</a:t>
            </a:r>
            <a:endParaRPr lang="de-DE" i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e-DE" sz="1800" b="0" dirty="0">
                <a:solidFill>
                  <a:schemeClr val="bg1"/>
                </a:solidFill>
              </a:rPr>
              <a:t>rechtskräftig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01955ED-E18F-2049-8285-47E749B40B0E}"/>
              </a:ext>
            </a:extLst>
          </p:cNvPr>
          <p:cNvSpPr/>
          <p:nvPr/>
        </p:nvSpPr>
        <p:spPr>
          <a:xfrm>
            <a:off x="8950358" y="3972368"/>
            <a:ext cx="2120927" cy="21209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AAFCACFA-9940-9C46-8787-E485F366D02D}"/>
              </a:ext>
            </a:extLst>
          </p:cNvPr>
          <p:cNvSpPr txBox="1">
            <a:spLocks/>
          </p:cNvSpPr>
          <p:nvPr/>
        </p:nvSpPr>
        <p:spPr>
          <a:xfrm>
            <a:off x="8950358" y="3972367"/>
            <a:ext cx="2120927" cy="212045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/>
            <a:r>
              <a:rPr lang="de-DE" i="0" dirty="0">
                <a:solidFill>
                  <a:schemeClr val="bg1"/>
                </a:solidFill>
              </a:rPr>
              <a:t>Duldung</a:t>
            </a:r>
          </a:p>
          <a:p>
            <a:pPr algn="ctr">
              <a:lnSpc>
                <a:spcPct val="100000"/>
              </a:lnSpc>
            </a:pPr>
            <a:r>
              <a:rPr lang="de-DE" sz="1800" b="0" dirty="0">
                <a:solidFill>
                  <a:schemeClr val="bg1"/>
                </a:solidFill>
              </a:rPr>
              <a:t>Aussetzung </a:t>
            </a:r>
            <a:br>
              <a:rPr lang="de-DE" sz="1800" b="0" dirty="0">
                <a:solidFill>
                  <a:schemeClr val="bg1"/>
                </a:solidFill>
              </a:rPr>
            </a:br>
            <a:r>
              <a:rPr lang="de-DE" sz="1800" b="0" dirty="0">
                <a:solidFill>
                  <a:schemeClr val="bg1"/>
                </a:solidFill>
              </a:rPr>
              <a:t>der Abschiebung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19CAFB0B-33DE-C74F-BADC-78940D1737F7}"/>
              </a:ext>
            </a:extLst>
          </p:cNvPr>
          <p:cNvSpPr/>
          <p:nvPr/>
        </p:nvSpPr>
        <p:spPr>
          <a:xfrm>
            <a:off x="5063300" y="4385396"/>
            <a:ext cx="2108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b="1" spc="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ENTSCHEIDUNG</a:t>
            </a:r>
            <a:r>
              <a:rPr lang="de-D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de-D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über Asylantrag</a:t>
            </a:r>
          </a:p>
          <a:p>
            <a:pPr algn="ctr"/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09C32A3-CEFA-BF4C-A935-A58C296BF480}"/>
              </a:ext>
            </a:extLst>
          </p:cNvPr>
          <p:cNvSpPr/>
          <p:nvPr/>
        </p:nvSpPr>
        <p:spPr>
          <a:xfrm>
            <a:off x="3359696" y="3203684"/>
            <a:ext cx="107914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de-DE" b="1" spc="150" dirty="0">
                <a:solidFill>
                  <a:schemeClr val="bg1"/>
                </a:solidFill>
              </a:rPr>
              <a:t>POSITIV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C7DBF1EA-B834-5342-9047-8622928531B6}"/>
              </a:ext>
            </a:extLst>
          </p:cNvPr>
          <p:cNvGrpSpPr/>
          <p:nvPr/>
        </p:nvGrpSpPr>
        <p:grpSpPr>
          <a:xfrm>
            <a:off x="7888010" y="3161033"/>
            <a:ext cx="1160318" cy="772023"/>
            <a:chOff x="7873451" y="3332775"/>
            <a:chExt cx="1160318" cy="772023"/>
          </a:xfrm>
        </p:grpSpPr>
        <p:sp>
          <p:nvSpPr>
            <p:cNvPr id="8" name="Textplatzhalter 2">
              <a:extLst>
                <a:ext uri="{FF2B5EF4-FFF2-40B4-BE49-F238E27FC236}">
                  <a16:creationId xmlns:a16="http://schemas.microsoft.com/office/drawing/2014/main" xmlns="" id="{BC69E3B1-D446-2347-A423-54B9BA3CF2B8}"/>
                </a:ext>
              </a:extLst>
            </p:cNvPr>
            <p:cNvSpPr txBox="1">
              <a:spLocks/>
            </p:cNvSpPr>
            <p:nvPr/>
          </p:nvSpPr>
          <p:spPr>
            <a:xfrm>
              <a:off x="7873451" y="3662370"/>
              <a:ext cx="1160318" cy="442428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b="1" i="1" kern="1200" baseline="0">
                  <a:solidFill>
                    <a:schemeClr val="tx1"/>
                  </a:solidFill>
                  <a:latin typeface="Calibri" panose="020F0502020204030204" pitchFamily="34" charset="0"/>
                  <a:ea typeface="Fira Sans" panose="020B0503050000020004" pitchFamily="34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31313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0" dirty="0">
                  <a:solidFill>
                    <a:schemeClr val="accent1"/>
                  </a:solidFill>
                </a:rPr>
                <a:t>abgelehnt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xmlns="" id="{E439C862-021A-CB49-8624-3A213111B5A4}"/>
                </a:ext>
              </a:extLst>
            </p:cNvPr>
            <p:cNvSpPr/>
            <p:nvPr/>
          </p:nvSpPr>
          <p:spPr>
            <a:xfrm>
              <a:off x="7873451" y="3332775"/>
              <a:ext cx="1160318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de-DE" b="1" spc="150" dirty="0">
                  <a:solidFill>
                    <a:schemeClr val="bg1"/>
                  </a:solidFill>
                </a:rPr>
                <a:t>NEGATIV</a:t>
              </a:r>
            </a:p>
          </p:txBody>
        </p:sp>
      </p:grp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xmlns="" id="{45A690B2-3344-9A41-9766-46D529217CB0}"/>
              </a:ext>
            </a:extLst>
          </p:cNvPr>
          <p:cNvCxnSpPr>
            <a:cxnSpLocks/>
          </p:cNvCxnSpPr>
          <p:nvPr/>
        </p:nvCxnSpPr>
        <p:spPr>
          <a:xfrm flipH="1">
            <a:off x="3143672" y="3467877"/>
            <a:ext cx="1894405" cy="860265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xmlns="" id="{8907352B-8240-8E4F-836E-782A7BB3D16D}"/>
              </a:ext>
            </a:extLst>
          </p:cNvPr>
          <p:cNvCxnSpPr>
            <a:cxnSpLocks/>
          </p:cNvCxnSpPr>
          <p:nvPr/>
        </p:nvCxnSpPr>
        <p:spPr>
          <a:xfrm>
            <a:off x="7086995" y="3467877"/>
            <a:ext cx="1935082" cy="1041243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603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F3869C-B877-0F44-AF50-FC3C1BA8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440086"/>
            <a:ext cx="3168749" cy="90804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de-DE" i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Rechtliche Angelegenheiten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8E83C3A-8A0B-6B41-8678-B3A2DE129557}"/>
              </a:ext>
            </a:extLst>
          </p:cNvPr>
          <p:cNvSpPr/>
          <p:nvPr/>
        </p:nvSpPr>
        <p:spPr>
          <a:xfrm>
            <a:off x="339155" y="412600"/>
            <a:ext cx="11513691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anchor="ctr" anchorCtr="1">
            <a:spAutoFit/>
          </a:bodyPr>
          <a:lstStyle/>
          <a:p>
            <a:pPr algn="ctr"/>
            <a:r>
              <a:rPr lang="de-DE" sz="3200" b="1" spc="300" dirty="0">
                <a:solidFill>
                  <a:schemeClr val="bg1"/>
                </a:solidFill>
              </a:rPr>
              <a:t>WEITERVERMITTLUNG</a:t>
            </a:r>
            <a:endParaRPr lang="de-DE" sz="3200" spc="300" dirty="0">
              <a:solidFill>
                <a:schemeClr val="bg1"/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xmlns="" id="{45A690B2-3344-9A41-9766-46D529217CB0}"/>
              </a:ext>
            </a:extLst>
          </p:cNvPr>
          <p:cNvCxnSpPr>
            <a:cxnSpLocks/>
          </p:cNvCxnSpPr>
          <p:nvPr/>
        </p:nvCxnSpPr>
        <p:spPr>
          <a:xfrm>
            <a:off x="1847528" y="953418"/>
            <a:ext cx="0" cy="387350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>
            <a:extLst>
              <a:ext uri="{FF2B5EF4-FFF2-40B4-BE49-F238E27FC236}">
                <a16:creationId xmlns:a16="http://schemas.microsoft.com/office/drawing/2014/main" xmlns="" id="{48BFCFB3-1219-3343-9A92-B3D5C328E6C0}"/>
              </a:ext>
            </a:extLst>
          </p:cNvPr>
          <p:cNvSpPr txBox="1">
            <a:spLocks/>
          </p:cNvSpPr>
          <p:nvPr/>
        </p:nvSpPr>
        <p:spPr>
          <a:xfrm>
            <a:off x="7032104" y="1440086"/>
            <a:ext cx="4824934" cy="90804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/>
            <a:r>
              <a:rPr lang="de-DE" i="0" dirty="0">
                <a:solidFill>
                  <a:schemeClr val="bg1"/>
                </a:solidFill>
              </a:rPr>
              <a:t>Gesundheitliche Versorgung*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xmlns="" id="{F62CC9A4-E02A-4549-8EAD-B03FA4FF08CB}"/>
              </a:ext>
            </a:extLst>
          </p:cNvPr>
          <p:cNvSpPr txBox="1">
            <a:spLocks/>
          </p:cNvSpPr>
          <p:nvPr/>
        </p:nvSpPr>
        <p:spPr>
          <a:xfrm>
            <a:off x="407368" y="2520207"/>
            <a:ext cx="3384376" cy="29250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1800" b="0" dirty="0">
                <a:cs typeface="Calibri" panose="020F0502020204030204" pitchFamily="34" charset="0"/>
              </a:rPr>
              <a:t> Inanspruchnahme:</a:t>
            </a:r>
          </a:p>
          <a:p>
            <a:pPr marL="548100" lvl="1" indent="-1989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Laufende Asylverfahren</a:t>
            </a:r>
          </a:p>
          <a:p>
            <a:pPr marL="548100" lvl="1" indent="-1989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Menschen mit Duldung und Gestattung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1800" i="1" dirty="0">
                <a:solidFill>
                  <a:schemeClr val="tx1"/>
                </a:solidFill>
              </a:rPr>
              <a:t>	</a:t>
            </a:r>
            <a:r>
              <a:rPr lang="de-DE" sz="1800" spc="200" dirty="0">
                <a:solidFill>
                  <a:schemeClr val="tx1"/>
                </a:solidFill>
              </a:rPr>
              <a:t>EINRICHTUNGEN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br>
              <a:rPr lang="de-DE" sz="1800" i="1" dirty="0">
                <a:solidFill>
                  <a:schemeClr val="tx1"/>
                </a:solidFill>
              </a:rPr>
            </a:br>
            <a:r>
              <a:rPr lang="de-DE" sz="1800" i="1" dirty="0">
                <a:solidFill>
                  <a:schemeClr val="tx1"/>
                </a:solidFill>
              </a:rPr>
              <a:t>	Pro Asyl, Flüchtlingsrat, </a:t>
            </a:r>
            <a:br>
              <a:rPr lang="de-DE" sz="1800" i="1" dirty="0">
                <a:solidFill>
                  <a:schemeClr val="tx1"/>
                </a:solidFill>
              </a:rPr>
            </a:br>
            <a:r>
              <a:rPr lang="de-DE" sz="1800" i="1" dirty="0">
                <a:solidFill>
                  <a:schemeClr val="tx1"/>
                </a:solidFill>
              </a:rPr>
              <a:t>	Rechtsanwalt Asylrecht / 	Aufenthaltsrecht, </a:t>
            </a:r>
            <a:br>
              <a:rPr lang="de-DE" sz="1800" i="1" dirty="0">
                <a:solidFill>
                  <a:schemeClr val="tx1"/>
                </a:solidFill>
              </a:rPr>
            </a:br>
            <a:r>
              <a:rPr lang="de-DE" sz="1800" i="1" dirty="0">
                <a:solidFill>
                  <a:schemeClr val="tx1"/>
                </a:solidFill>
              </a:rPr>
              <a:t>	</a:t>
            </a:r>
            <a:r>
              <a:rPr lang="de-DE" sz="1800" i="1" dirty="0" err="1">
                <a:solidFill>
                  <a:schemeClr val="tx1"/>
                </a:solidFill>
              </a:rPr>
              <a:t>refugee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law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i="1" dirty="0" err="1">
                <a:solidFill>
                  <a:schemeClr val="tx1"/>
                </a:solidFill>
              </a:rPr>
              <a:t>clinic</a:t>
            </a:r>
            <a:endParaRPr lang="de-DE" sz="18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endParaRPr lang="de-DE" sz="1800" i="1" dirty="0">
              <a:solidFill>
                <a:schemeClr val="tx1"/>
              </a:solidFill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xmlns="" id="{A3E2C3D4-A65D-764C-B686-EAA6255EC4C4}"/>
              </a:ext>
            </a:extLst>
          </p:cNvPr>
          <p:cNvSpPr txBox="1">
            <a:spLocks/>
          </p:cNvSpPr>
          <p:nvPr/>
        </p:nvSpPr>
        <p:spPr>
          <a:xfrm>
            <a:off x="3791744" y="1440086"/>
            <a:ext cx="2880320" cy="90804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/>
            <a:r>
              <a:rPr lang="de-DE" i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Soziale Angelegenheiten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xmlns="" id="{90E4360B-0E33-B04C-B847-A31146E66C00}"/>
              </a:ext>
            </a:extLst>
          </p:cNvPr>
          <p:cNvSpPr txBox="1">
            <a:spLocks/>
          </p:cNvSpPr>
          <p:nvPr/>
        </p:nvSpPr>
        <p:spPr>
          <a:xfrm>
            <a:off x="7032104" y="3573016"/>
            <a:ext cx="2232248" cy="25198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1800" b="0" dirty="0">
                <a:cs typeface="Calibri" panose="020F0502020204030204" pitchFamily="34" charset="0"/>
              </a:rPr>
              <a:t> Unabhängig vom  </a:t>
            </a:r>
            <a:br>
              <a:rPr lang="de-DE" sz="1800" b="0" dirty="0">
                <a:cs typeface="Calibri" panose="020F0502020204030204" pitchFamily="34" charset="0"/>
              </a:rPr>
            </a:br>
            <a:r>
              <a:rPr lang="de-DE" sz="1800" b="0" dirty="0">
                <a:cs typeface="Calibri" panose="020F0502020204030204" pitchFamily="34" charset="0"/>
              </a:rPr>
              <a:t>  Aufenthaltstitel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1800" spc="200" dirty="0">
                <a:solidFill>
                  <a:schemeClr val="tx1"/>
                </a:solidFill>
              </a:rPr>
              <a:t>EINRICHTUNGEN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br>
              <a:rPr lang="de-DE" sz="1800" i="1" dirty="0">
                <a:solidFill>
                  <a:schemeClr val="tx1"/>
                </a:solidFill>
              </a:rPr>
            </a:br>
            <a:r>
              <a:rPr lang="de-DE" sz="1800" i="1" dirty="0">
                <a:solidFill>
                  <a:schemeClr val="tx1"/>
                </a:solidFill>
              </a:rPr>
              <a:t>Psychiatrie, örtliche Krisendienste, sozial-psychiatrischen Dienst (SPD)</a:t>
            </a:r>
            <a:endParaRPr lang="de-DE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xmlns="" id="{4B8E2F8C-15D5-6048-BDD8-2BAB790B0100}"/>
              </a:ext>
            </a:extLst>
          </p:cNvPr>
          <p:cNvCxnSpPr>
            <a:cxnSpLocks/>
          </p:cNvCxnSpPr>
          <p:nvPr/>
        </p:nvCxnSpPr>
        <p:spPr>
          <a:xfrm>
            <a:off x="5231904" y="953418"/>
            <a:ext cx="0" cy="387350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xmlns="" id="{D04B86F9-3E46-CF4B-B233-224F2686F9F0}"/>
              </a:ext>
            </a:extLst>
          </p:cNvPr>
          <p:cNvCxnSpPr>
            <a:cxnSpLocks/>
          </p:cNvCxnSpPr>
          <p:nvPr/>
        </p:nvCxnSpPr>
        <p:spPr>
          <a:xfrm>
            <a:off x="9408368" y="953418"/>
            <a:ext cx="0" cy="387350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platzhalter 3">
            <a:extLst>
              <a:ext uri="{FF2B5EF4-FFF2-40B4-BE49-F238E27FC236}">
                <a16:creationId xmlns:a16="http://schemas.microsoft.com/office/drawing/2014/main" xmlns="" id="{45BF3F85-6134-AF44-AF87-5F40396BA159}"/>
              </a:ext>
            </a:extLst>
          </p:cNvPr>
          <p:cNvSpPr txBox="1">
            <a:spLocks/>
          </p:cNvSpPr>
          <p:nvPr/>
        </p:nvSpPr>
        <p:spPr>
          <a:xfrm>
            <a:off x="3791917" y="2520206"/>
            <a:ext cx="3168179" cy="31678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1800" b="0" dirty="0">
                <a:cs typeface="Calibri" panose="020F0502020204030204" pitchFamily="34" charset="0"/>
              </a:rPr>
              <a:t> Inanspruchnahme:</a:t>
            </a:r>
          </a:p>
          <a:p>
            <a:pPr marL="548100" lvl="1" indent="-1989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Leistungsansprüche, Wohnen, Familie</a:t>
            </a:r>
          </a:p>
          <a:p>
            <a:pPr marL="548100" lvl="1" indent="-19890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350838" algn="l"/>
                <a:tab pos="4043363" algn="r"/>
              </a:tabLst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Unabhängig vom Aufenthaltstitel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1800" i="1" dirty="0">
                <a:solidFill>
                  <a:schemeClr val="tx1"/>
                </a:solidFill>
              </a:rPr>
              <a:t>	</a:t>
            </a:r>
            <a:r>
              <a:rPr lang="de-DE" sz="1800" spc="200" dirty="0">
                <a:solidFill>
                  <a:schemeClr val="tx1"/>
                </a:solidFill>
              </a:rPr>
              <a:t>EINRICHTUNGEN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br>
              <a:rPr lang="de-DE" sz="1800" i="1" dirty="0">
                <a:solidFill>
                  <a:schemeClr val="tx1"/>
                </a:solidFill>
              </a:rPr>
            </a:br>
            <a:r>
              <a:rPr lang="de-DE" sz="1800" i="1" dirty="0">
                <a:solidFill>
                  <a:schemeClr val="tx1"/>
                </a:solidFill>
              </a:rPr>
              <a:t>	Caritas, DRK, Diakonie, 	</a:t>
            </a:r>
            <a:r>
              <a:rPr lang="de-DE" sz="1800" i="1" dirty="0" err="1">
                <a:solidFill>
                  <a:schemeClr val="tx1"/>
                </a:solidFill>
              </a:rPr>
              <a:t>AWO</a:t>
            </a:r>
            <a:r>
              <a:rPr lang="de-DE" sz="1800" i="1" dirty="0">
                <a:solidFill>
                  <a:schemeClr val="tx1"/>
                </a:solidFill>
              </a:rPr>
              <a:t>, Rechtsanwälte 	Sozialrecht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8ABEB241-CAEE-1046-8992-3788905FEA36}"/>
              </a:ext>
            </a:extLst>
          </p:cNvPr>
          <p:cNvSpPr/>
          <p:nvPr/>
        </p:nvSpPr>
        <p:spPr>
          <a:xfrm>
            <a:off x="7061834" y="2803363"/>
            <a:ext cx="2202518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spc="1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Psychischer </a:t>
            </a:r>
            <a:br>
              <a:rPr lang="de-DE" b="1" spc="15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b="1" spc="1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Notfall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6E147877-9D43-4D45-BE01-B18CE6C77228}"/>
              </a:ext>
            </a:extLst>
          </p:cNvPr>
          <p:cNvSpPr/>
          <p:nvPr/>
        </p:nvSpPr>
        <p:spPr>
          <a:xfrm>
            <a:off x="9624392" y="2803363"/>
            <a:ext cx="2237164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spc="1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Psychische </a:t>
            </a:r>
            <a:br>
              <a:rPr lang="de-DE" b="1" spc="15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de-DE" b="1" spc="1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Symptome</a:t>
            </a: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xmlns="" id="{9A425EB2-B287-0244-9778-86646DCB2E7B}"/>
              </a:ext>
            </a:extLst>
          </p:cNvPr>
          <p:cNvCxnSpPr>
            <a:cxnSpLocks/>
          </p:cNvCxnSpPr>
          <p:nvPr/>
        </p:nvCxnSpPr>
        <p:spPr>
          <a:xfrm>
            <a:off x="10992544" y="2348880"/>
            <a:ext cx="0" cy="387350"/>
          </a:xfrm>
          <a:prstGeom prst="straightConnector1">
            <a:avLst/>
          </a:prstGeom>
          <a:ln w="28575" cap="rnd">
            <a:solidFill>
              <a:schemeClr val="tx2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xmlns="" id="{A80142A8-981A-D049-9E5E-151D61D2A97A}"/>
              </a:ext>
            </a:extLst>
          </p:cNvPr>
          <p:cNvCxnSpPr>
            <a:cxnSpLocks/>
          </p:cNvCxnSpPr>
          <p:nvPr/>
        </p:nvCxnSpPr>
        <p:spPr>
          <a:xfrm>
            <a:off x="8379973" y="2348880"/>
            <a:ext cx="0" cy="387350"/>
          </a:xfrm>
          <a:prstGeom prst="straightConnector1">
            <a:avLst/>
          </a:prstGeom>
          <a:ln w="28575" cap="rnd">
            <a:solidFill>
              <a:schemeClr val="tx2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3">
            <a:extLst>
              <a:ext uri="{FF2B5EF4-FFF2-40B4-BE49-F238E27FC236}">
                <a16:creationId xmlns:a16="http://schemas.microsoft.com/office/drawing/2014/main" xmlns="" id="{C81A4A94-7D9A-7643-BD04-DC822F753F1F}"/>
              </a:ext>
            </a:extLst>
          </p:cNvPr>
          <p:cNvSpPr txBox="1">
            <a:spLocks/>
          </p:cNvSpPr>
          <p:nvPr/>
        </p:nvSpPr>
        <p:spPr>
          <a:xfrm>
            <a:off x="9552384" y="3573017"/>
            <a:ext cx="2448272" cy="2808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1800" b="0" dirty="0">
                <a:cs typeface="Calibri" panose="020F0502020204030204" pitchFamily="34" charset="0"/>
              </a:rPr>
              <a:t> Abhängig vom  </a:t>
            </a:r>
            <a:br>
              <a:rPr lang="de-DE" sz="1800" b="0" dirty="0">
                <a:cs typeface="Calibri" panose="020F0502020204030204" pitchFamily="34" charset="0"/>
              </a:rPr>
            </a:br>
            <a:r>
              <a:rPr lang="de-DE" sz="1800" b="0" dirty="0">
                <a:cs typeface="Calibri" panose="020F0502020204030204" pitchFamily="34" charset="0"/>
              </a:rPr>
              <a:t> Vorhandensein 	einer Kranken-	kassenkarte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1800" spc="200" dirty="0">
                <a:solidFill>
                  <a:schemeClr val="tx1"/>
                </a:solidFill>
              </a:rPr>
              <a:t>EINRICHTUNGEN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br>
              <a:rPr lang="de-DE" sz="1800" i="1" dirty="0">
                <a:solidFill>
                  <a:schemeClr val="tx1"/>
                </a:solidFill>
              </a:rPr>
            </a:br>
            <a:r>
              <a:rPr lang="de-DE" sz="1800" i="1" dirty="0" err="1">
                <a:solidFill>
                  <a:schemeClr val="tx1"/>
                </a:solidFill>
              </a:rPr>
              <a:t>BafF</a:t>
            </a:r>
            <a:r>
              <a:rPr lang="de-DE" sz="1800" i="1" dirty="0">
                <a:solidFill>
                  <a:schemeClr val="tx1"/>
                </a:solidFill>
              </a:rPr>
              <a:t>, Niedergelassene Psychotherapeut*innen (mit Krankenkarte)</a:t>
            </a:r>
            <a:endParaRPr lang="de-DE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C6BBD36F-857D-884C-872C-FFF055573D63}"/>
              </a:ext>
            </a:extLst>
          </p:cNvPr>
          <p:cNvSpPr txBox="1"/>
          <p:nvPr/>
        </p:nvSpPr>
        <p:spPr>
          <a:xfrm>
            <a:off x="700821" y="5805264"/>
            <a:ext cx="6337101" cy="40011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de-DE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* Menschen ohne Papiere: </a:t>
            </a:r>
            <a:r>
              <a:rPr lang="de-DE" sz="20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Medinetz</a:t>
            </a:r>
            <a:r>
              <a:rPr lang="de-DE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oder Ärzte der Welt</a:t>
            </a:r>
            <a:endParaRPr lang="de-DE" sz="2000" b="1" i="1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613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19"/>
            <a:ext cx="9864725" cy="5184105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7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Selbstfürsorge</a:t>
            </a:r>
          </a:p>
        </p:txBody>
      </p:sp>
    </p:spTree>
    <p:extLst>
      <p:ext uri="{BB962C8B-B14F-4D97-AF65-F5344CB8AC3E}">
        <p14:creationId xmlns:p14="http://schemas.microsoft.com/office/powerpoint/2010/main" val="1735310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Was euch erwartet?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5" y="2457451"/>
            <a:ext cx="11641137" cy="33115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200" b="1" dirty="0">
                <a:latin typeface="+mj-lt"/>
              </a:rPr>
              <a:t> </a:t>
            </a:r>
            <a:r>
              <a:rPr lang="de-DE" sz="2200" dirty="0">
                <a:latin typeface="+mj-lt"/>
              </a:rPr>
              <a:t>Wie wichtig selbstfürsorgliches Verhalten im Zusammenhang mit eurer Freiwilligenarbeit ist.</a:t>
            </a:r>
          </a:p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200" dirty="0">
                <a:latin typeface="+mj-lt"/>
              </a:rPr>
              <a:t> Welche selbstfürsorglichen Methoden ihr im Alltag anwenden könnt.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AB885F5-AD1F-6042-8F53-0F2F82DC3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xmlns="" id="{15EBA447-D1D7-484B-93A5-241CBC474336}"/>
              </a:ext>
            </a:extLst>
          </p:cNvPr>
          <p:cNvSpPr txBox="1">
            <a:spLocks/>
          </p:cNvSpPr>
          <p:nvPr/>
        </p:nvSpPr>
        <p:spPr>
          <a:xfrm>
            <a:off x="263525" y="2033588"/>
            <a:ext cx="11640609" cy="31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In diesem Kapitel erfahrt ihr mehr darüber:</a:t>
            </a:r>
          </a:p>
        </p:txBody>
      </p:sp>
    </p:spTree>
    <p:extLst>
      <p:ext uri="{BB962C8B-B14F-4D97-AF65-F5344CB8AC3E}">
        <p14:creationId xmlns:p14="http://schemas.microsoft.com/office/powerpoint/2010/main" val="2672331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5BA66746-D1E9-4641-A892-0AFB2AA16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349500"/>
            <a:ext cx="3419475" cy="3419475"/>
          </a:xfrm>
          <a:prstGeom prst="rect">
            <a:avLst/>
          </a:prstGeom>
        </p:spPr>
      </p:pic>
      <p:sp>
        <p:nvSpPr>
          <p:cNvPr id="15" name="Titel 2">
            <a:extLst>
              <a:ext uri="{FF2B5EF4-FFF2-40B4-BE49-F238E27FC236}">
                <a16:creationId xmlns:a16="http://schemas.microsoft.com/office/drawing/2014/main" xmlns="" id="{DA94D68B-36B5-A343-A0F7-12C9C11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39268"/>
            <a:ext cx="11676961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ÜBUNG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Achtsamkeit</a:t>
            </a:r>
          </a:p>
        </p:txBody>
      </p:sp>
    </p:spTree>
    <p:extLst>
      <p:ext uri="{BB962C8B-B14F-4D97-AF65-F5344CB8AC3E}">
        <p14:creationId xmlns:p14="http://schemas.microsoft.com/office/powerpoint/2010/main" val="30748416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 dirty="0"/>
              <a:t>Was ist Selbstfürsorge?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B60E249-FAF7-7F41-A24E-6FD0E1FE74C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3525" y="2807520"/>
            <a:ext cx="11641137" cy="33115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200" b="1" dirty="0">
                <a:latin typeface="+mj-lt"/>
              </a:rPr>
              <a:t> </a:t>
            </a:r>
            <a:r>
              <a:rPr lang="de-DE" sz="2200" dirty="0">
                <a:latin typeface="+mj-lt"/>
              </a:rPr>
              <a:t>Einerseits verwöhnende und genussvolle Verhaltensweisen </a:t>
            </a:r>
          </a:p>
          <a:p>
            <a:pPr fontAlgn="base">
              <a:lnSpc>
                <a:spcPct val="100000"/>
              </a:lnSpc>
              <a:spcBef>
                <a:spcPts val="1600"/>
              </a:spcBef>
              <a:buSzPct val="120000"/>
            </a:pPr>
            <a:r>
              <a:rPr lang="de-DE" sz="2200" dirty="0">
                <a:latin typeface="+mj-lt"/>
              </a:rPr>
              <a:t> Andererseits aber auch der Verzicht auf etwas, das uns eigentlich schadet </a:t>
            </a:r>
            <a:br>
              <a:rPr lang="de-DE" sz="2200" dirty="0">
                <a:latin typeface="+mj-lt"/>
              </a:rPr>
            </a:br>
            <a:r>
              <a:rPr lang="de-DE" sz="2200" dirty="0">
                <a:latin typeface="+mj-lt"/>
              </a:rPr>
              <a:t> (z. B. Arbeitszeit, bestimmte Nahrungs- oder Genussmittel)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AB885F5-AD1F-6042-8F53-0F2F82DC3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xmlns="" id="{15EBA447-D1D7-484B-93A5-241CBC474336}"/>
              </a:ext>
            </a:extLst>
          </p:cNvPr>
          <p:cNvSpPr txBox="1">
            <a:spLocks/>
          </p:cNvSpPr>
          <p:nvPr/>
        </p:nvSpPr>
        <p:spPr>
          <a:xfrm>
            <a:off x="263525" y="2033588"/>
            <a:ext cx="11640609" cy="31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Verhaltensweisen, die unser seelisches und körperliches Wohlbefinden steigern </a:t>
            </a:r>
            <a:br>
              <a:rPr lang="de-DE" sz="2400" b="1" i="1" dirty="0">
                <a:solidFill>
                  <a:schemeClr val="tx1"/>
                </a:solidFill>
                <a:latin typeface="+mj-lt"/>
              </a:rPr>
            </a:br>
            <a:r>
              <a:rPr lang="de-DE" sz="2400" b="1" i="1" dirty="0">
                <a:solidFill>
                  <a:schemeClr val="tx1"/>
                </a:solidFill>
                <a:latin typeface="+mj-lt"/>
              </a:rPr>
              <a:t>und uns dabei helfen, Belastungen und Stress auszugleichen. </a:t>
            </a:r>
          </a:p>
        </p:txBody>
      </p:sp>
    </p:spTree>
    <p:extLst>
      <p:ext uri="{BB962C8B-B14F-4D97-AF65-F5344CB8AC3E}">
        <p14:creationId xmlns:p14="http://schemas.microsoft.com/office/powerpoint/2010/main" val="405618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xmlns="" id="{E1D8173E-3519-E54D-8747-5F2701C0C607}"/>
              </a:ext>
            </a:extLst>
          </p:cNvPr>
          <p:cNvSpPr txBox="1">
            <a:spLocks/>
          </p:cNvSpPr>
          <p:nvPr/>
        </p:nvSpPr>
        <p:spPr>
          <a:xfrm>
            <a:off x="263525" y="3789040"/>
            <a:ext cx="11641138" cy="26280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dirty="0"/>
              <a:t>Belastungen / Traumatisierungen können bei Menschen mit Fluchterfahrung </a:t>
            </a:r>
            <a:br>
              <a:rPr lang="de-DE" sz="2200" dirty="0"/>
            </a:br>
            <a:r>
              <a:rPr lang="de-DE" sz="2200" dirty="0"/>
              <a:t>zu drei unterschiedlichen Zeitpunkten erlebt werden: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Vor der Flucht im Heimatland </a:t>
            </a:r>
            <a:r>
              <a:rPr lang="de-DE" sz="2200" dirty="0">
                <a:latin typeface="Calibri" panose="020F050202020403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/>
              <a:t> </a:t>
            </a:r>
            <a:r>
              <a:rPr lang="de-DE" sz="2200" b="0" dirty="0"/>
              <a:t>Während der Flucht</a:t>
            </a:r>
            <a:endParaRPr lang="de-DE" sz="2200" dirty="0"/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/>
              <a:t> </a:t>
            </a:r>
            <a:r>
              <a:rPr lang="de-DE" sz="2200" b="0" dirty="0"/>
              <a:t>Nach der Flucht</a:t>
            </a:r>
            <a:endParaRPr lang="de-DE" sz="2200" b="0" dirty="0">
              <a:solidFill>
                <a:sysClr val="windowText" lastClr="000000"/>
              </a:solidFill>
            </a:endParaRPr>
          </a:p>
          <a:p>
            <a:endParaRPr lang="de-DE" sz="20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962696"/>
            <a:ext cx="1164060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/>
              <a:t>Traumatische / Belastende Ereignisse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xmlns="" id="{1DCE7D06-60C0-1342-A03B-C89463E14B23}"/>
              </a:ext>
            </a:extLst>
          </p:cNvPr>
          <p:cNvSpPr txBox="1">
            <a:spLocks/>
          </p:cNvSpPr>
          <p:nvPr/>
        </p:nvSpPr>
        <p:spPr>
          <a:xfrm>
            <a:off x="658963" y="2151969"/>
            <a:ext cx="11245171" cy="610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spc="150" dirty="0">
                <a:solidFill>
                  <a:schemeClr val="accent1"/>
                </a:solidFill>
                <a:latin typeface="+mj-lt"/>
              </a:rPr>
              <a:t>DEFINITION „TRAUMA“</a:t>
            </a:r>
          </a:p>
          <a:p>
            <a:r>
              <a:rPr lang="de-DE" sz="2400" i="1" dirty="0">
                <a:solidFill>
                  <a:schemeClr val="tx2"/>
                </a:solidFill>
                <a:latin typeface="+mj-lt"/>
              </a:rPr>
              <a:t>Erleben oder </a:t>
            </a:r>
            <a:r>
              <a:rPr lang="de-DE" sz="2400" i="1" dirty="0" err="1">
                <a:solidFill>
                  <a:schemeClr val="tx2"/>
                </a:solidFill>
                <a:latin typeface="+mj-lt"/>
              </a:rPr>
              <a:t>Zeugschaft</a:t>
            </a:r>
            <a:r>
              <a:rPr lang="de-DE" sz="2400" i="1" dirty="0">
                <a:solidFill>
                  <a:schemeClr val="tx2"/>
                </a:solidFill>
                <a:latin typeface="+mj-lt"/>
              </a:rPr>
              <a:t> von (tatsächlichem oder angedrohten) Tod, </a:t>
            </a:r>
            <a:br>
              <a:rPr lang="de-DE" sz="2400" i="1" dirty="0">
                <a:solidFill>
                  <a:schemeClr val="tx2"/>
                </a:solidFill>
                <a:latin typeface="+mj-lt"/>
              </a:rPr>
            </a:br>
            <a:r>
              <a:rPr lang="de-DE" sz="2400" i="1" dirty="0">
                <a:solidFill>
                  <a:schemeClr val="tx2"/>
                </a:solidFill>
                <a:latin typeface="+mj-lt"/>
              </a:rPr>
              <a:t>ernsthafter Körperverletzung oder sexueller Gewalt.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2CE2FE7-B724-C34A-AC85-2825E9988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151519"/>
            <a:ext cx="324000" cy="324000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xmlns="" id="{2E20C4B8-8CF5-BC40-BFCE-60AC275FE258}"/>
              </a:ext>
            </a:extLst>
          </p:cNvPr>
          <p:cNvCxnSpPr/>
          <p:nvPr/>
        </p:nvCxnSpPr>
        <p:spPr>
          <a:xfrm>
            <a:off x="334963" y="3483011"/>
            <a:ext cx="957746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73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xmlns="" id="{2CCCBD0D-5275-9543-9059-C99F4238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639268"/>
            <a:ext cx="11676961" cy="81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ÜBUNG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Murmelrunde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xmlns="" id="{2A58A217-E63A-3D43-9928-9E40C32597BC}"/>
              </a:ext>
            </a:extLst>
          </p:cNvPr>
          <p:cNvSpPr txBox="1">
            <a:spLocks/>
          </p:cNvSpPr>
          <p:nvPr/>
        </p:nvSpPr>
        <p:spPr>
          <a:xfrm>
            <a:off x="263525" y="2033588"/>
            <a:ext cx="11640609" cy="315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i="1" dirty="0">
                <a:solidFill>
                  <a:schemeClr val="tx1"/>
                </a:solidFill>
                <a:latin typeface="+mj-lt"/>
              </a:rPr>
              <a:t>Besprecht bitte zu zweit die Frage: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C7FAEB17-120C-234A-B9EC-767EC972E405}"/>
              </a:ext>
            </a:extLst>
          </p:cNvPr>
          <p:cNvSpPr txBox="1">
            <a:spLocks/>
          </p:cNvSpPr>
          <p:nvPr/>
        </p:nvSpPr>
        <p:spPr>
          <a:xfrm>
            <a:off x="263524" y="2636912"/>
            <a:ext cx="11641139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dirty="0">
                <a:solidFill>
                  <a:srgbClr val="000000"/>
                </a:solidFill>
              </a:rPr>
              <a:t>Was treibt mich an, Hilfe zu leisten?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2A4BE674-429C-EE44-8D3A-7747FF928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48" y="404812"/>
            <a:ext cx="1260475" cy="126047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6C4F2332-38B8-844F-8517-D905EECBB75C}"/>
              </a:ext>
            </a:extLst>
          </p:cNvPr>
          <p:cNvGrpSpPr/>
          <p:nvPr/>
        </p:nvGrpSpPr>
        <p:grpSpPr>
          <a:xfrm>
            <a:off x="8846728" y="5229200"/>
            <a:ext cx="4738104" cy="728221"/>
            <a:chOff x="343061" y="5394697"/>
            <a:chExt cx="4738104" cy="72822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="" id="{8C52F5B6-46F3-274F-80F1-7F9B81E2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61" y="5394697"/>
              <a:ext cx="698128" cy="698128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D76F1727-4576-8440-965D-DF43F9490E4E}"/>
                </a:ext>
              </a:extLst>
            </p:cNvPr>
            <p:cNvSpPr txBox="1"/>
            <p:nvPr/>
          </p:nvSpPr>
          <p:spPr>
            <a:xfrm>
              <a:off x="1120725" y="5415032"/>
              <a:ext cx="3960440" cy="707886"/>
            </a:xfrm>
            <a:prstGeom prst="rect">
              <a:avLst/>
            </a:prstGeom>
          </p:spPr>
          <p:txBody>
            <a:bodyPr wrap="square" rtlCol="0" anchor="b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2 Minuten</a:t>
              </a:r>
              <a:endParaRPr lang="de-DE" sz="4000" b="1" i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0998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80AEB5FB-D227-574B-810E-7F84DFFA9EFB}"/>
              </a:ext>
            </a:extLst>
          </p:cNvPr>
          <p:cNvSpPr/>
          <p:nvPr/>
        </p:nvSpPr>
        <p:spPr>
          <a:xfrm>
            <a:off x="3359696" y="891279"/>
            <a:ext cx="8544967" cy="37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9CF48552-36F6-CA44-B138-C49DA2591FF7}"/>
              </a:ext>
            </a:extLst>
          </p:cNvPr>
          <p:cNvSpPr/>
          <p:nvPr/>
        </p:nvSpPr>
        <p:spPr>
          <a:xfrm>
            <a:off x="3359696" y="1500787"/>
            <a:ext cx="8544967" cy="37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xmlns="" id="{7DC57623-D785-4941-8FD1-2339BAC25AD5}"/>
              </a:ext>
            </a:extLst>
          </p:cNvPr>
          <p:cNvSpPr/>
          <p:nvPr/>
        </p:nvSpPr>
        <p:spPr>
          <a:xfrm>
            <a:off x="3359696" y="2110295"/>
            <a:ext cx="8544967" cy="37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67AFC7A4-D08F-1744-8F02-ADD539CEC3C7}"/>
              </a:ext>
            </a:extLst>
          </p:cNvPr>
          <p:cNvSpPr/>
          <p:nvPr/>
        </p:nvSpPr>
        <p:spPr>
          <a:xfrm>
            <a:off x="3359696" y="2718676"/>
            <a:ext cx="8544967" cy="406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BD114C11-2896-B04D-B42C-D00D58659FDA}"/>
              </a:ext>
            </a:extLst>
          </p:cNvPr>
          <p:cNvSpPr/>
          <p:nvPr/>
        </p:nvSpPr>
        <p:spPr>
          <a:xfrm>
            <a:off x="3359696" y="3929362"/>
            <a:ext cx="8544967" cy="37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09DF6198-4898-5943-9D8E-48525FF83199}"/>
              </a:ext>
            </a:extLst>
          </p:cNvPr>
          <p:cNvSpPr/>
          <p:nvPr/>
        </p:nvSpPr>
        <p:spPr>
          <a:xfrm>
            <a:off x="3359696" y="3355717"/>
            <a:ext cx="8544967" cy="37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FCEC73EB-2FA4-CB48-989C-CD8AC4BF8F2E}"/>
              </a:ext>
            </a:extLst>
          </p:cNvPr>
          <p:cNvSpPr/>
          <p:nvPr/>
        </p:nvSpPr>
        <p:spPr>
          <a:xfrm>
            <a:off x="3359696" y="4458259"/>
            <a:ext cx="8544967" cy="698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AD55D349-FCF1-B845-B8B7-D161BAFA144D}"/>
              </a:ext>
            </a:extLst>
          </p:cNvPr>
          <p:cNvSpPr/>
          <p:nvPr/>
        </p:nvSpPr>
        <p:spPr>
          <a:xfrm>
            <a:off x="2063552" y="5314671"/>
            <a:ext cx="9841111" cy="37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FBEF82CF-8B3C-7A4A-B46C-865F6C92A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8"/>
          <a:stretch/>
        </p:blipFill>
        <p:spPr>
          <a:xfrm rot="21426722">
            <a:off x="-2828628" y="-1426544"/>
            <a:ext cx="8579164" cy="956452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8E83C3A-8A0B-6B41-8678-B3A2DE129557}"/>
              </a:ext>
            </a:extLst>
          </p:cNvPr>
          <p:cNvSpPr/>
          <p:nvPr/>
        </p:nvSpPr>
        <p:spPr>
          <a:xfrm>
            <a:off x="341413" y="2397656"/>
            <a:ext cx="3228255" cy="1384995"/>
          </a:xfrm>
          <a:prstGeom prst="rect">
            <a:avLst/>
          </a:prstGeom>
          <a:noFill/>
        </p:spPr>
        <p:txBody>
          <a:bodyPr vert="horz" wrap="square" anchor="ctr" anchorCtr="1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Mögliche Motive 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für die 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Freiwilligenarbeit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xmlns="" id="{F62CC9A4-E02A-4549-8EAD-B03FA4FF08CB}"/>
              </a:ext>
            </a:extLst>
          </p:cNvPr>
          <p:cNvSpPr txBox="1">
            <a:spLocks/>
          </p:cNvSpPr>
          <p:nvPr/>
        </p:nvSpPr>
        <p:spPr>
          <a:xfrm>
            <a:off x="5015880" y="764704"/>
            <a:ext cx="6768752" cy="45729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 Sinnvolle Beschäftigung finden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Sich verantwortlich fühlen / eine Notwendigkeit sehen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Persönliche Erfahrungen &amp; Erlebnisse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Andere Menschen unterstützen / etwas Gutes tun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Die Gesellschaft mitgestalten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Ansehen durch  soziales Engagement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Qualifikationen erwerben / </a:t>
            </a:r>
            <a:br>
              <a:rPr lang="de-DE" sz="2100" b="0" dirty="0">
                <a:cs typeface="Calibri" panose="020F0502020204030204" pitchFamily="34" charset="0"/>
              </a:rPr>
            </a:br>
            <a:r>
              <a:rPr lang="de-DE" sz="2100" b="0" dirty="0">
                <a:cs typeface="Calibri" panose="020F0502020204030204" pitchFamily="34" charset="0"/>
              </a:rPr>
              <a:t> eigenes Wissen und Können einbringen 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100" b="0" dirty="0">
                <a:cs typeface="Calibri" panose="020F0502020204030204" pitchFamily="34" charset="0"/>
              </a:rPr>
              <a:t>Kontakt zu anderen Menschen </a:t>
            </a:r>
            <a:endParaRPr lang="de-DE" sz="2100" i="1" dirty="0">
              <a:solidFill>
                <a:schemeClr val="tx1"/>
              </a:solidFill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xmlns="" id="{2C1FC44A-98E7-6E4F-9734-09472FE33BD6}"/>
              </a:ext>
            </a:extLst>
          </p:cNvPr>
          <p:cNvSpPr txBox="1"/>
          <p:nvPr/>
        </p:nvSpPr>
        <p:spPr>
          <a:xfrm>
            <a:off x="263352" y="6376472"/>
            <a:ext cx="6103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b="1" i="1" kern="0" cap="none" spc="-2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rPr>
              <a:t>Traumasensibel</a:t>
            </a:r>
            <a:r>
              <a:rPr lang="de-DE" sz="1400" b="1" i="1" kern="0" cap="none" spc="-20" baseline="0" dirty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</a:rPr>
              <a:t> arbeiten in der Freiwilligenhilfe für Menschen mit Fluchterfahrung.</a:t>
            </a:r>
          </a:p>
        </p:txBody>
      </p:sp>
    </p:spTree>
    <p:extLst>
      <p:ext uri="{BB962C8B-B14F-4D97-AF65-F5344CB8AC3E}">
        <p14:creationId xmlns:p14="http://schemas.microsoft.com/office/powerpoint/2010/main" val="7374669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F3869C-B877-0F44-AF50-FC3C1BA8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1701279"/>
            <a:ext cx="2592288" cy="908049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i="0" dirty="0"/>
              <a:t>Persönliche Umstände 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xmlns="" id="{48BFCFB3-1219-3343-9A92-B3D5C328E6C0}"/>
              </a:ext>
            </a:extLst>
          </p:cNvPr>
          <p:cNvSpPr txBox="1">
            <a:spLocks/>
          </p:cNvSpPr>
          <p:nvPr/>
        </p:nvSpPr>
        <p:spPr>
          <a:xfrm>
            <a:off x="6040755" y="1701279"/>
            <a:ext cx="2575525" cy="908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/>
            <a:r>
              <a:rPr lang="de-DE" i="0" dirty="0"/>
              <a:t>Freiwilligenarbeit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xmlns="" id="{F62CC9A4-E02A-4549-8EAD-B03FA4FF08CB}"/>
              </a:ext>
            </a:extLst>
          </p:cNvPr>
          <p:cNvSpPr txBox="1">
            <a:spLocks/>
          </p:cNvSpPr>
          <p:nvPr/>
        </p:nvSpPr>
        <p:spPr>
          <a:xfrm>
            <a:off x="407368" y="2781399"/>
            <a:ext cx="2519884" cy="2987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Den persönlichen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Ansprüchen nicht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gerecht werden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An eigene hilflose 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Lage erinnert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werden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xmlns="" id="{A3E2C3D4-A65D-764C-B686-EAA6255EC4C4}"/>
              </a:ext>
            </a:extLst>
          </p:cNvPr>
          <p:cNvSpPr txBox="1">
            <a:spLocks/>
          </p:cNvSpPr>
          <p:nvPr/>
        </p:nvSpPr>
        <p:spPr>
          <a:xfrm>
            <a:off x="3167418" y="1701279"/>
            <a:ext cx="2599985" cy="908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/>
            <a:r>
              <a:rPr lang="de-DE" i="0" dirty="0"/>
              <a:t>Privates Umfeld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xmlns="" id="{90E4360B-0E33-B04C-B847-A31146E66C00}"/>
              </a:ext>
            </a:extLst>
          </p:cNvPr>
          <p:cNvSpPr txBox="1">
            <a:spLocks/>
          </p:cNvSpPr>
          <p:nvPr/>
        </p:nvSpPr>
        <p:spPr>
          <a:xfrm>
            <a:off x="6019226" y="2781399"/>
            <a:ext cx="2741070" cy="2987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Eingeschränkter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Handlungsspielraum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Mit unlösbaren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Problemen </a:t>
            </a:r>
            <a:r>
              <a:rPr lang="de-DE" sz="2000" b="0" dirty="0" err="1">
                <a:cs typeface="Calibri" panose="020F0502020204030204" pitchFamily="34" charset="0"/>
              </a:rPr>
              <a:t>konfron</a:t>
            </a:r>
            <a:r>
              <a:rPr lang="de-DE" sz="2000" b="0" dirty="0">
                <a:cs typeface="Calibri" panose="020F0502020204030204" pitchFamily="34" charset="0"/>
              </a:rPr>
              <a:t>-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</a:t>
            </a:r>
            <a:r>
              <a:rPr lang="de-DE" sz="2000" b="0" dirty="0" err="1">
                <a:cs typeface="Calibri" panose="020F0502020204030204" pitchFamily="34" charset="0"/>
              </a:rPr>
              <a:t>tiert</a:t>
            </a:r>
            <a:r>
              <a:rPr lang="de-DE" sz="2000" b="0" dirty="0">
                <a:cs typeface="Calibri" panose="020F0502020204030204" pitchFamily="34" charset="0"/>
              </a:rPr>
              <a:t> zu sein 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endParaRPr lang="de-DE" sz="2000" b="0" dirty="0">
              <a:cs typeface="Calibri" panose="020F0502020204030204" pitchFamily="34" charset="0"/>
            </a:endParaRP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xmlns="" id="{45BF3F85-6134-AF44-AF87-5F40396BA159}"/>
              </a:ext>
            </a:extLst>
          </p:cNvPr>
          <p:cNvSpPr txBox="1">
            <a:spLocks/>
          </p:cNvSpPr>
          <p:nvPr/>
        </p:nvSpPr>
        <p:spPr>
          <a:xfrm>
            <a:off x="3095584" y="2781400"/>
            <a:ext cx="2784392" cy="2987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Zeitmangel für Familie und Bekannte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Probleme und 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Konflikte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538420D2-EE23-264F-A4D2-AEED890EEB65}"/>
              </a:ext>
            </a:extLst>
          </p:cNvPr>
          <p:cNvSpPr/>
          <p:nvPr/>
        </p:nvSpPr>
        <p:spPr>
          <a:xfrm>
            <a:off x="0" y="0"/>
            <a:ext cx="12192000" cy="1018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xmlns="" id="{46579293-E52A-5045-BE6D-9D7F45C8FDDD}"/>
              </a:ext>
            </a:extLst>
          </p:cNvPr>
          <p:cNvSpPr txBox="1">
            <a:spLocks/>
          </p:cNvSpPr>
          <p:nvPr/>
        </p:nvSpPr>
        <p:spPr>
          <a:xfrm>
            <a:off x="191344" y="219280"/>
            <a:ext cx="11712789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sz="3600" dirty="0"/>
              <a:t>Belastende Einflüsse auf das Wohlbefinden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xmlns="" id="{2445D0F9-058B-3D4A-B35E-A5255C052C4B}"/>
              </a:ext>
            </a:extLst>
          </p:cNvPr>
          <p:cNvSpPr txBox="1">
            <a:spLocks/>
          </p:cNvSpPr>
          <p:nvPr/>
        </p:nvSpPr>
        <p:spPr>
          <a:xfrm>
            <a:off x="8889632" y="1701279"/>
            <a:ext cx="2964643" cy="908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e-DE" i="0" dirty="0"/>
              <a:t>Direkter Kontakt mit der Zielgruppe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xmlns="" id="{1E3442CD-B3DB-A742-B4D8-A502E9C2CC72}"/>
              </a:ext>
            </a:extLst>
          </p:cNvPr>
          <p:cNvSpPr txBox="1">
            <a:spLocks/>
          </p:cNvSpPr>
          <p:nvPr/>
        </p:nvSpPr>
        <p:spPr>
          <a:xfrm>
            <a:off x="8976319" y="2781399"/>
            <a:ext cx="2877955" cy="2987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Kurzlebigkeit der Beziehung mit der Zielgruppe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Intensive Erzählungen traumatischer Erleb-nisse</a:t>
            </a:r>
          </a:p>
        </p:txBody>
      </p:sp>
    </p:spTree>
    <p:extLst>
      <p:ext uri="{BB962C8B-B14F-4D97-AF65-F5344CB8AC3E}">
        <p14:creationId xmlns:p14="http://schemas.microsoft.com/office/powerpoint/2010/main" val="3563606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F3869C-B877-0F44-AF50-FC3C1BA8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1701279"/>
            <a:ext cx="5684262" cy="908049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i="0" dirty="0"/>
              <a:t>Folgen für das Wohlbefinden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xmlns="" id="{F62CC9A4-E02A-4549-8EAD-B03FA4FF08CB}"/>
              </a:ext>
            </a:extLst>
          </p:cNvPr>
          <p:cNvSpPr txBox="1">
            <a:spLocks/>
          </p:cNvSpPr>
          <p:nvPr/>
        </p:nvSpPr>
        <p:spPr>
          <a:xfrm>
            <a:off x="407368" y="2781399"/>
            <a:ext cx="5611858" cy="2987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Gefühle der Hilflosigkeit, Wut, Schuldgefühle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Zustand andauernder Erschöpfung / 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Freudlosigkeit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Sozialer Rückzug 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Schlafstörungen / häufig krank sein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xmlns="" id="{90E4360B-0E33-B04C-B847-A31146E66C00}"/>
              </a:ext>
            </a:extLst>
          </p:cNvPr>
          <p:cNvSpPr txBox="1">
            <a:spLocks/>
          </p:cNvSpPr>
          <p:nvPr/>
        </p:nvSpPr>
        <p:spPr>
          <a:xfrm>
            <a:off x="6240015" y="2781399"/>
            <a:ext cx="5664647" cy="2987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Sinkende Bereitschaft zum Beziehungsaufbau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mit der Zielgruppe &amp; Team 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Plötzliches Ausfallen bedeutet einen Verlust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für die Organisation &amp; Team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Zynische Einstellungen gegenüber der 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Sinnhaftigkeit der Arbeit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000" b="0" dirty="0">
                <a:cs typeface="Calibri" panose="020F0502020204030204" pitchFamily="34" charset="0"/>
              </a:rPr>
              <a:t> Neue Leute bleiben fern, da sie nicht sehen, </a:t>
            </a:r>
            <a:br>
              <a:rPr lang="de-DE" sz="2000" b="0" dirty="0">
                <a:cs typeface="Calibri" panose="020F0502020204030204" pitchFamily="34" charset="0"/>
              </a:rPr>
            </a:br>
            <a:r>
              <a:rPr lang="de-DE" sz="2000" b="0" dirty="0">
                <a:cs typeface="Calibri" panose="020F0502020204030204" pitchFamily="34" charset="0"/>
              </a:rPr>
              <a:t> dass die Tätigkeit Freude macht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538420D2-EE23-264F-A4D2-AEED890EEB65}"/>
              </a:ext>
            </a:extLst>
          </p:cNvPr>
          <p:cNvSpPr/>
          <p:nvPr/>
        </p:nvSpPr>
        <p:spPr>
          <a:xfrm>
            <a:off x="0" y="0"/>
            <a:ext cx="12192000" cy="1018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el 2">
            <a:extLst>
              <a:ext uri="{FF2B5EF4-FFF2-40B4-BE49-F238E27FC236}">
                <a16:creationId xmlns:a16="http://schemas.microsoft.com/office/drawing/2014/main" xmlns="" id="{46579293-E52A-5045-BE6D-9D7F45C8FDDD}"/>
              </a:ext>
            </a:extLst>
          </p:cNvPr>
          <p:cNvSpPr txBox="1">
            <a:spLocks/>
          </p:cNvSpPr>
          <p:nvPr/>
        </p:nvSpPr>
        <p:spPr>
          <a:xfrm>
            <a:off x="263525" y="219280"/>
            <a:ext cx="11640608" cy="81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sz="3600" dirty="0"/>
              <a:t>Folgen und Auswirkungen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EAEE77A1-BAAB-4247-A247-AC435C1FB652}"/>
              </a:ext>
            </a:extLst>
          </p:cNvPr>
          <p:cNvSpPr txBox="1">
            <a:spLocks/>
          </p:cNvSpPr>
          <p:nvPr/>
        </p:nvSpPr>
        <p:spPr>
          <a:xfrm>
            <a:off x="6240015" y="1701279"/>
            <a:ext cx="5652351" cy="908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24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e-DE" i="0" dirty="0"/>
              <a:t>Auswirkung auf Zielgruppe &amp; Team</a:t>
            </a:r>
          </a:p>
        </p:txBody>
      </p:sp>
    </p:spTree>
    <p:extLst>
      <p:ext uri="{BB962C8B-B14F-4D97-AF65-F5344CB8AC3E}">
        <p14:creationId xmlns:p14="http://schemas.microsoft.com/office/powerpoint/2010/main" val="35505388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144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F5C48F8-C8F5-D946-8AA4-B79DEA9C5E88}"/>
              </a:ext>
            </a:extLst>
          </p:cNvPr>
          <p:cNvSpPr txBox="1"/>
          <p:nvPr/>
        </p:nvSpPr>
        <p:spPr>
          <a:xfrm>
            <a:off x="263525" y="1648620"/>
            <a:ext cx="11593513" cy="4241033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Drogen-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und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Alkohol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konsum zur Stressbewältigung, Entspannung oder um zu vergessen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Hinwegsehen über eigene Überbelastung,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Nichtbeachten möglicher Warnsignale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Krank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zur Arbeit gehen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Überengagement und Sozialarbeit in der Freizeit,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niemals Feierabend 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machen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Unrealistische Erwartungen 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an Zielgruppe, Team und die Arbeit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E83C53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Verantwortung übernehmen 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für das Schicksal anderer Personen 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42BA1BD-AEC7-EC4F-9D46-4F0952831907}"/>
              </a:ext>
            </a:extLst>
          </p:cNvPr>
          <p:cNvSpPr txBox="1">
            <a:spLocks/>
          </p:cNvSpPr>
          <p:nvPr/>
        </p:nvSpPr>
        <p:spPr>
          <a:xfrm>
            <a:off x="911424" y="764704"/>
            <a:ext cx="5536560" cy="7566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de-DE" dirty="0" err="1">
                <a:solidFill>
                  <a:srgbClr val="F2505C"/>
                </a:solidFill>
              </a:rPr>
              <a:t>DON</a:t>
            </a:r>
            <a:r>
              <a:rPr lang="de-DE" dirty="0" err="1">
                <a:solidFill>
                  <a:srgbClr val="F2505C"/>
                </a:solidFill>
                <a:latin typeface="Calibri"/>
                <a:ea typeface="Calibri"/>
                <a:cs typeface="Calibri"/>
                <a:sym typeface="Calibri"/>
              </a:rPr>
              <a:t>’TS</a:t>
            </a:r>
            <a:endParaRPr lang="de-DE" dirty="0">
              <a:solidFill>
                <a:srgbClr val="F2505C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59998AC-0FE6-2A4F-BDEB-FEAE3ED75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1" y="934734"/>
            <a:ext cx="324520" cy="32452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08A75FC-F911-564C-AC5A-B83E710A731A}"/>
              </a:ext>
            </a:extLst>
          </p:cNvPr>
          <p:cNvCxnSpPr>
            <a:cxnSpLocks/>
          </p:cNvCxnSpPr>
          <p:nvPr/>
        </p:nvCxnSpPr>
        <p:spPr>
          <a:xfrm>
            <a:off x="-11906" y="1449388"/>
            <a:ext cx="12203906" cy="0"/>
          </a:xfrm>
          <a:prstGeom prst="line">
            <a:avLst/>
          </a:prstGeom>
          <a:ln w="38100">
            <a:solidFill>
              <a:srgbClr val="E83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286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B3D78B4-5AB5-9744-AEE8-66563996C629}"/>
              </a:ext>
            </a:extLst>
          </p:cNvPr>
          <p:cNvSpPr/>
          <p:nvPr/>
        </p:nvSpPr>
        <p:spPr>
          <a:xfrm>
            <a:off x="-11906" y="-1"/>
            <a:ext cx="12203906" cy="144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F5C48F8-C8F5-D946-8AA4-B79DEA9C5E88}"/>
              </a:ext>
            </a:extLst>
          </p:cNvPr>
          <p:cNvSpPr txBox="1"/>
          <p:nvPr/>
        </p:nvSpPr>
        <p:spPr>
          <a:xfrm>
            <a:off x="263525" y="1772816"/>
            <a:ext cx="11593513" cy="384720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An bestimmten Stellen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„Nein“ sagen 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Sich ersetzbar machen 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Deutliche und wertschätzende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Kommunikation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der eigenen Tätigkeitsfelder 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Verschnaufpausen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einplanen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Erfolge sehen 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Einen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Ausgleich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schaffen</a:t>
            </a:r>
          </a:p>
          <a:p>
            <a:pPr marL="342900" indent="-342900">
              <a:spcBef>
                <a:spcPts val="1800"/>
              </a:spcBef>
              <a:buClr>
                <a:srgbClr val="00A47B"/>
              </a:buClr>
              <a:buSzPct val="120000"/>
              <a:buFont typeface="Lucida Grande" panose="020B0600040502020204" pitchFamily="34" charset="0"/>
              <a:buChar char="→"/>
            </a:pP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Supervision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 &amp; </a:t>
            </a:r>
            <a:r>
              <a:rPr lang="de-DE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Kollegiale Beratung </a:t>
            </a:r>
            <a:r>
              <a:rPr lang="de-DE" sz="2200" dirty="0">
                <a:solidFill>
                  <a:schemeClr val="tx2"/>
                </a:solidFill>
                <a:latin typeface="Calibri" panose="020F0502020204030204" pitchFamily="34" charset="0"/>
              </a:rPr>
              <a:t>nutzen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xmlns="" id="{CE03B159-677D-1949-B79E-AE48EAA661EA}"/>
              </a:ext>
            </a:extLst>
          </p:cNvPr>
          <p:cNvCxnSpPr>
            <a:cxnSpLocks/>
          </p:cNvCxnSpPr>
          <p:nvPr/>
        </p:nvCxnSpPr>
        <p:spPr>
          <a:xfrm>
            <a:off x="-11906" y="1449388"/>
            <a:ext cx="12203906" cy="0"/>
          </a:xfrm>
          <a:prstGeom prst="line">
            <a:avLst/>
          </a:prstGeom>
          <a:ln w="38100">
            <a:solidFill>
              <a:srgbClr val="00A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3">
            <a:extLst>
              <a:ext uri="{FF2B5EF4-FFF2-40B4-BE49-F238E27FC236}">
                <a16:creationId xmlns:a16="http://schemas.microsoft.com/office/drawing/2014/main" xmlns="" id="{33924DB1-D412-D441-9317-A918B0AB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31" y="758590"/>
            <a:ext cx="5437037" cy="756641"/>
          </a:xfrm>
        </p:spPr>
        <p:txBody>
          <a:bodyPr/>
          <a:lstStyle/>
          <a:p>
            <a:r>
              <a:rPr lang="de-DE" sz="3600" dirty="0">
                <a:solidFill>
                  <a:srgbClr val="00987C"/>
                </a:solidFill>
              </a:rPr>
              <a:t>DOS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83617C99-B3CD-9D4B-9E24-A472FF704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1" y="938574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6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xmlns="" id="{5679C3D1-5EB1-F647-B8CE-FACCCC09C60B}"/>
              </a:ext>
            </a:extLst>
          </p:cNvPr>
          <p:cNvSpPr txBox="1">
            <a:spLocks/>
          </p:cNvSpPr>
          <p:nvPr/>
        </p:nvSpPr>
        <p:spPr>
          <a:xfrm>
            <a:off x="2566416" y="836712"/>
            <a:ext cx="9290622" cy="48965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i="1" kern="1200" baseline="0">
                <a:solidFill>
                  <a:schemeClr val="accent1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Achtsamkeitsübung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Balance zwischen Nähe und Distanz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Feierabend-Ritual</a:t>
            </a:r>
          </a:p>
          <a:p>
            <a:pPr>
              <a:spcBef>
                <a:spcPts val="2400"/>
              </a:spcBef>
            </a:pP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Symbol für Anfang &amp; Ende </a:t>
            </a:r>
            <a:b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de-D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der Freiwilligenarbeit</a:t>
            </a:r>
            <a:endParaRPr lang="de-DE" sz="4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5BA66746-D1E9-4641-A892-0AFB2AA16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71" y="873816"/>
            <a:ext cx="918357" cy="91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4DBBCCF5-240E-DA4E-A0D5-175E2C937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951">
            <a:off x="1446671" y="2061885"/>
            <a:ext cx="918357" cy="9183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94DF8BB-F98F-604C-8605-9C236EE86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71" y="4357678"/>
            <a:ext cx="956882" cy="94353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A23A1AD-5E96-3344-BFD7-AB026DD2CD41}"/>
              </a:ext>
            </a:extLst>
          </p:cNvPr>
          <p:cNvSpPr/>
          <p:nvPr/>
        </p:nvSpPr>
        <p:spPr>
          <a:xfrm>
            <a:off x="1703512" y="3356992"/>
            <a:ext cx="431676" cy="4320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22253EA-961A-064A-9395-EE810457A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6671" y="3133542"/>
            <a:ext cx="914672" cy="9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8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3" y="908720"/>
            <a:ext cx="9864725" cy="1429132"/>
          </a:xfrm>
        </p:spPr>
        <p:txBody>
          <a:bodyPr/>
          <a:lstStyle/>
          <a:p>
            <a:r>
              <a:rPr lang="de-DE" dirty="0"/>
              <a:t>Zwischenfazit</a:t>
            </a:r>
          </a:p>
        </p:txBody>
      </p:sp>
    </p:spTree>
    <p:extLst>
      <p:ext uri="{BB962C8B-B14F-4D97-AF65-F5344CB8AC3E}">
        <p14:creationId xmlns:p14="http://schemas.microsoft.com/office/powerpoint/2010/main" val="21367228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4" y="584200"/>
            <a:ext cx="10662729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/>
              <a:t>METHODE FÜR DIE ZWISCHENZIELE: 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20ADB9AC-0A33-0E4D-94D5-E1EF8F6689C5}"/>
              </a:ext>
            </a:extLst>
          </p:cNvPr>
          <p:cNvSpPr txBox="1">
            <a:spLocks/>
          </p:cNvSpPr>
          <p:nvPr/>
        </p:nvSpPr>
        <p:spPr>
          <a:xfrm>
            <a:off x="263525" y="4653136"/>
            <a:ext cx="3240187" cy="1728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ersten Aussage </a:t>
            </a:r>
            <a:r>
              <a:rPr lang="de-DE" sz="2200" b="0" dirty="0"/>
              <a:t>der Folie zustimmst, strecke deine</a:t>
            </a:r>
            <a:r>
              <a:rPr lang="de-DE" sz="2200" dirty="0">
                <a:solidFill>
                  <a:schemeClr val="accent1"/>
                </a:solidFill>
              </a:rPr>
              <a:t> Arme nach OBEN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xmlns="" id="{0766D513-F0C2-6D42-8762-556E519D34CB}"/>
              </a:ext>
            </a:extLst>
          </p:cNvPr>
          <p:cNvSpPr txBox="1">
            <a:spLocks/>
          </p:cNvSpPr>
          <p:nvPr/>
        </p:nvSpPr>
        <p:spPr>
          <a:xfrm>
            <a:off x="4279216" y="4653136"/>
            <a:ext cx="3457282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zweiten Aussage </a:t>
            </a:r>
            <a:r>
              <a:rPr lang="de-DE" sz="2200" b="0" dirty="0"/>
              <a:t>der Folie zustimmst, strecke deine</a:t>
            </a:r>
            <a:r>
              <a:rPr lang="de-DE" sz="2200" dirty="0">
                <a:solidFill>
                  <a:schemeClr val="accent1"/>
                </a:solidFill>
              </a:rPr>
              <a:t> Arme nach VORNE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xmlns="" id="{9EDF0B54-32F4-4A45-9E80-B16548FDF967}"/>
              </a:ext>
            </a:extLst>
          </p:cNvPr>
          <p:cNvSpPr txBox="1">
            <a:spLocks/>
          </p:cNvSpPr>
          <p:nvPr/>
        </p:nvSpPr>
        <p:spPr>
          <a:xfrm>
            <a:off x="8688288" y="4653136"/>
            <a:ext cx="3240187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Wenn du der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dritten Aussage </a:t>
            </a:r>
            <a:r>
              <a:rPr lang="de-DE" sz="2200" b="0" dirty="0"/>
              <a:t>der Folie zustimmst, strecke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deine Arme nach UNTEN </a:t>
            </a:r>
            <a:br>
              <a:rPr lang="de-DE" sz="2200" dirty="0">
                <a:solidFill>
                  <a:schemeClr val="accent1"/>
                </a:solidFill>
              </a:rPr>
            </a:br>
            <a:r>
              <a:rPr lang="de-DE" sz="2200" b="0" dirty="0"/>
              <a:t>und rotiere deine Hände!</a:t>
            </a:r>
          </a:p>
        </p:txBody>
      </p:sp>
    </p:spTree>
    <p:extLst>
      <p:ext uri="{BB962C8B-B14F-4D97-AF65-F5344CB8AC3E}">
        <p14:creationId xmlns:p14="http://schemas.microsoft.com/office/powerpoint/2010/main" val="33594975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3D765D89-BECD-D546-BF04-75205BDB101C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6F98D8A7-6C91-9842-9632-FCF5005C2181}"/>
              </a:ext>
            </a:extLst>
          </p:cNvPr>
          <p:cNvSpPr txBox="1">
            <a:spLocks/>
          </p:cNvSpPr>
          <p:nvPr/>
        </p:nvSpPr>
        <p:spPr>
          <a:xfrm>
            <a:off x="263525" y="4653136"/>
            <a:ext cx="3384203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fühle mich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einigermaßen sicher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in der Erkennung angemessener Ressourcen.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xmlns="" id="{CE25DA8A-9C35-AA44-A781-538C4320E3AF}"/>
              </a:ext>
            </a:extLst>
          </p:cNvPr>
          <p:cNvSpPr txBox="1">
            <a:spLocks/>
          </p:cNvSpPr>
          <p:nvPr/>
        </p:nvSpPr>
        <p:spPr>
          <a:xfrm>
            <a:off x="3998839" y="4653136"/>
            <a:ext cx="3457282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fühle mich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noch etwas unsicher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in der Erkennung angemessener Ressourcen.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401FFCD5-32C7-DC45-85CF-CE57318E8B96}"/>
              </a:ext>
            </a:extLst>
          </p:cNvPr>
          <p:cNvSpPr txBox="1">
            <a:spLocks/>
          </p:cNvSpPr>
          <p:nvPr/>
        </p:nvSpPr>
        <p:spPr>
          <a:xfrm>
            <a:off x="8510996" y="4653136"/>
            <a:ext cx="3417480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fühle mich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total unsicher</a:t>
            </a:r>
            <a:r>
              <a:rPr lang="de-DE" sz="2200" b="0" dirty="0"/>
              <a:t> </a:t>
            </a:r>
            <a:br>
              <a:rPr lang="de-DE" sz="2200" b="0" dirty="0"/>
            </a:br>
            <a:r>
              <a:rPr lang="de-DE" sz="2200" b="0" dirty="0"/>
              <a:t>in der Erkennung angemessener Ressourcen.</a:t>
            </a:r>
          </a:p>
        </p:txBody>
      </p:sp>
    </p:spTree>
    <p:extLst>
      <p:ext uri="{BB962C8B-B14F-4D97-AF65-F5344CB8AC3E}">
        <p14:creationId xmlns:p14="http://schemas.microsoft.com/office/powerpoint/2010/main" val="103180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2" y="908720"/>
            <a:ext cx="9864725" cy="3600400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Kapitel 1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Hinweise auf </a:t>
            </a:r>
            <a:r>
              <a:rPr lang="de-DE" dirty="0" err="1">
                <a:solidFill>
                  <a:schemeClr val="tx1"/>
                </a:solidFill>
              </a:rPr>
              <a:t>traumabedingte</a:t>
            </a:r>
            <a:r>
              <a:rPr lang="de-DE" dirty="0">
                <a:solidFill>
                  <a:schemeClr val="tx1"/>
                </a:solidFill>
              </a:rPr>
              <a:t> Belastungen bei Erwachsenen</a:t>
            </a:r>
          </a:p>
        </p:txBody>
      </p:sp>
    </p:spTree>
    <p:extLst>
      <p:ext uri="{BB962C8B-B14F-4D97-AF65-F5344CB8AC3E}">
        <p14:creationId xmlns:p14="http://schemas.microsoft.com/office/powerpoint/2010/main" val="32414962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263526" y="4653136"/>
            <a:ext cx="3121418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Die Bedeutsamkeit </a:t>
            </a:r>
            <a:br>
              <a:rPr lang="de-DE" sz="2200" b="0" dirty="0"/>
            </a:br>
            <a:r>
              <a:rPr lang="de-DE" sz="2200" b="0" dirty="0"/>
              <a:t>von selbstschützendem Verhalten </a:t>
            </a:r>
            <a:br>
              <a:rPr lang="de-DE" sz="2200" b="0" dirty="0"/>
            </a:br>
            <a:r>
              <a:rPr lang="de-DE" sz="2200" b="0" dirty="0"/>
              <a:t>ist mir </a:t>
            </a:r>
            <a:r>
              <a:rPr lang="de-DE" sz="2200" dirty="0">
                <a:solidFill>
                  <a:schemeClr val="accent1"/>
                </a:solidFill>
              </a:rPr>
              <a:t>bewusst</a:t>
            </a:r>
            <a:r>
              <a:rPr lang="de-DE" sz="2200" b="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BA82BDEC-C546-2644-8E22-2183F55190F6}"/>
              </a:ext>
            </a:extLst>
          </p:cNvPr>
          <p:cNvSpPr txBox="1">
            <a:spLocks/>
          </p:cNvSpPr>
          <p:nvPr/>
        </p:nvSpPr>
        <p:spPr>
          <a:xfrm>
            <a:off x="3791744" y="4653136"/>
            <a:ext cx="4104455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Die Bedeutsamkeit </a:t>
            </a:r>
            <a:br>
              <a:rPr lang="de-DE" sz="2200" b="0" dirty="0"/>
            </a:br>
            <a:r>
              <a:rPr lang="de-DE" sz="2200" b="0" dirty="0"/>
              <a:t>von selbstschützendem </a:t>
            </a:r>
            <a:br>
              <a:rPr lang="de-DE" sz="2200" b="0" dirty="0"/>
            </a:br>
            <a:r>
              <a:rPr lang="de-DE" sz="2200" b="0" dirty="0"/>
              <a:t>Verhalten </a:t>
            </a:r>
            <a:br>
              <a:rPr lang="de-DE" sz="2200" b="0" dirty="0"/>
            </a:br>
            <a:r>
              <a:rPr lang="de-DE" sz="2200" b="0" dirty="0"/>
              <a:t>ist mir </a:t>
            </a:r>
            <a:r>
              <a:rPr lang="de-DE" sz="2200" dirty="0">
                <a:solidFill>
                  <a:schemeClr val="accent1"/>
                </a:solidFill>
              </a:rPr>
              <a:t>teilweise</a:t>
            </a:r>
            <a:r>
              <a:rPr lang="de-DE" sz="2200" b="0" dirty="0"/>
              <a:t> </a:t>
            </a:r>
            <a:r>
              <a:rPr lang="de-DE" sz="2200" dirty="0">
                <a:solidFill>
                  <a:schemeClr val="accent1"/>
                </a:solidFill>
              </a:rPr>
              <a:t>bewusst</a:t>
            </a:r>
            <a:r>
              <a:rPr lang="de-DE" sz="2200" b="0" dirty="0"/>
              <a:t>.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2D82B86A-3A10-AE49-8923-C807DA8F928A}"/>
              </a:ext>
            </a:extLst>
          </p:cNvPr>
          <p:cNvSpPr txBox="1">
            <a:spLocks/>
          </p:cNvSpPr>
          <p:nvPr/>
        </p:nvSpPr>
        <p:spPr>
          <a:xfrm>
            <a:off x="8088660" y="4653136"/>
            <a:ext cx="3911996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Die Bedeutsamkeit </a:t>
            </a:r>
            <a:br>
              <a:rPr lang="de-DE" sz="2200" b="0" dirty="0"/>
            </a:br>
            <a:r>
              <a:rPr lang="de-DE" sz="2200" b="0" dirty="0"/>
              <a:t>von selbstschützendem Verhalten </a:t>
            </a:r>
            <a:br>
              <a:rPr lang="de-DE" sz="2200" b="0" dirty="0"/>
            </a:br>
            <a:r>
              <a:rPr lang="de-DE" sz="2200" b="0" dirty="0"/>
              <a:t>ist mir </a:t>
            </a:r>
            <a:r>
              <a:rPr lang="de-DE" sz="2200" dirty="0">
                <a:solidFill>
                  <a:schemeClr val="accent1"/>
                </a:solidFill>
              </a:rPr>
              <a:t>noch</a:t>
            </a:r>
            <a:r>
              <a:rPr lang="de-DE" sz="2200" b="0" dirty="0"/>
              <a:t> </a:t>
            </a:r>
            <a:r>
              <a:rPr lang="de-DE" sz="2200" dirty="0">
                <a:solidFill>
                  <a:schemeClr val="accent1"/>
                </a:solidFill>
              </a:rPr>
              <a:t>nicht</a:t>
            </a:r>
            <a:r>
              <a:rPr lang="de-DE" sz="2200" b="0" dirty="0"/>
              <a:t> </a:t>
            </a:r>
            <a:r>
              <a:rPr lang="de-DE" sz="2200" dirty="0">
                <a:solidFill>
                  <a:schemeClr val="accent1"/>
                </a:solidFill>
              </a:rPr>
              <a:t>bewusst</a:t>
            </a:r>
            <a:r>
              <a:rPr lang="de-DE" sz="2200" b="0" dirty="0"/>
              <a:t>.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xmlns="" id="{1FDF818A-E411-3A45-AA94-C480928B5B77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</p:spTree>
    <p:extLst>
      <p:ext uri="{BB962C8B-B14F-4D97-AF65-F5344CB8AC3E}">
        <p14:creationId xmlns:p14="http://schemas.microsoft.com/office/powerpoint/2010/main" val="16502760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3FAECECD-29EB-3343-A2B1-F4A20075E5B8}"/>
              </a:ext>
            </a:extLst>
          </p:cNvPr>
          <p:cNvSpPr txBox="1">
            <a:spLocks/>
          </p:cNvSpPr>
          <p:nvPr/>
        </p:nvSpPr>
        <p:spPr>
          <a:xfrm>
            <a:off x="47328" y="4653136"/>
            <a:ext cx="3391807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Methoden </a:t>
            </a:r>
            <a:br>
              <a:rPr lang="de-DE" sz="2200" b="0" dirty="0"/>
            </a:br>
            <a:r>
              <a:rPr lang="de-DE" sz="2200" b="0" dirty="0"/>
              <a:t>zum selbst-</a:t>
            </a:r>
            <a:br>
              <a:rPr lang="de-DE" sz="2200" b="0" dirty="0"/>
            </a:br>
            <a:r>
              <a:rPr lang="de-DE" sz="2200" b="0" dirty="0"/>
              <a:t>schützenden Verhalten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aktiv </a:t>
            </a:r>
            <a:r>
              <a:rPr lang="de-DE" sz="2200" b="0" dirty="0"/>
              <a:t>anwenden.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D49611-B155-3946-9EA4-A372E07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/>
          <a:stretch/>
        </p:blipFill>
        <p:spPr>
          <a:xfrm>
            <a:off x="9131071" y="1972162"/>
            <a:ext cx="2332142" cy="2711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9928D1C-4362-0645-9D68-2FBAFEB85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5409"/>
          <a:stretch/>
        </p:blipFill>
        <p:spPr>
          <a:xfrm>
            <a:off x="4702602" y="2492895"/>
            <a:ext cx="2786796" cy="2232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E217F393-0892-0344-AF37-837B2935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155" b="16059"/>
          <a:stretch/>
        </p:blipFill>
        <p:spPr>
          <a:xfrm>
            <a:off x="623392" y="1972162"/>
            <a:ext cx="2200158" cy="2711822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BA82BDEC-C546-2644-8E22-2183F55190F6}"/>
              </a:ext>
            </a:extLst>
          </p:cNvPr>
          <p:cNvSpPr txBox="1">
            <a:spLocks/>
          </p:cNvSpPr>
          <p:nvPr/>
        </p:nvSpPr>
        <p:spPr>
          <a:xfrm>
            <a:off x="3791745" y="4653136"/>
            <a:ext cx="4104455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Methoden </a:t>
            </a:r>
            <a:br>
              <a:rPr lang="de-DE" sz="2200" b="0" dirty="0"/>
            </a:br>
            <a:r>
              <a:rPr lang="de-DE" sz="2200" b="0" dirty="0"/>
              <a:t>zum selbst-</a:t>
            </a:r>
            <a:br>
              <a:rPr lang="de-DE" sz="2200" b="0" dirty="0"/>
            </a:br>
            <a:r>
              <a:rPr lang="de-DE" sz="2200" b="0" dirty="0"/>
              <a:t>schützenden Verhalten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teilweise aktiv </a:t>
            </a:r>
            <a:r>
              <a:rPr lang="de-DE" sz="2200" b="0" dirty="0"/>
              <a:t>anwenden.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xmlns="" id="{2D82B86A-3A10-AE49-8923-C807DA8F928A}"/>
              </a:ext>
            </a:extLst>
          </p:cNvPr>
          <p:cNvSpPr txBox="1">
            <a:spLocks/>
          </p:cNvSpPr>
          <p:nvPr/>
        </p:nvSpPr>
        <p:spPr>
          <a:xfrm>
            <a:off x="8472264" y="4653136"/>
            <a:ext cx="3623963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SzPct val="120000"/>
              <a:tabLst>
                <a:tab pos="350838" algn="l"/>
                <a:tab pos="4043363" algn="r"/>
              </a:tabLst>
            </a:pPr>
            <a:r>
              <a:rPr lang="de-DE" sz="2200" b="0" dirty="0"/>
              <a:t>Ich kann Methoden </a:t>
            </a:r>
            <a:br>
              <a:rPr lang="de-DE" sz="2200" b="0" dirty="0"/>
            </a:br>
            <a:r>
              <a:rPr lang="de-DE" sz="2200" b="0" dirty="0"/>
              <a:t>zum selbst-</a:t>
            </a:r>
            <a:br>
              <a:rPr lang="de-DE" sz="2200" b="0" dirty="0"/>
            </a:br>
            <a:r>
              <a:rPr lang="de-DE" sz="2200" b="0" dirty="0"/>
              <a:t>schützenden Verhalten </a:t>
            </a:r>
            <a:br>
              <a:rPr lang="de-DE" sz="2200" b="0" dirty="0"/>
            </a:br>
            <a:r>
              <a:rPr lang="de-DE" sz="2200" dirty="0">
                <a:solidFill>
                  <a:schemeClr val="accent1"/>
                </a:solidFill>
              </a:rPr>
              <a:t>noch nicht aktiv </a:t>
            </a:r>
            <a:r>
              <a:rPr lang="de-DE" sz="2200" b="0" dirty="0"/>
              <a:t>anwenden. 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xmlns="" id="{687EF94F-4C49-634E-93EC-90E972714C5B}"/>
              </a:ext>
            </a:extLst>
          </p:cNvPr>
          <p:cNvSpPr txBox="1">
            <a:spLocks/>
          </p:cNvSpPr>
          <p:nvPr/>
        </p:nvSpPr>
        <p:spPr>
          <a:xfrm>
            <a:off x="263525" y="584200"/>
            <a:ext cx="11832703" cy="86518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600" b="1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</a:rPr>
              <a:t>Wedeln mit geschlossenen Augen </a:t>
            </a:r>
          </a:p>
        </p:txBody>
      </p:sp>
    </p:spTree>
    <p:extLst>
      <p:ext uri="{BB962C8B-B14F-4D97-AF65-F5344CB8AC3E}">
        <p14:creationId xmlns:p14="http://schemas.microsoft.com/office/powerpoint/2010/main" val="15774924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95AA719-94CF-7B49-8FA8-A57A88FE61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313" y="908720"/>
            <a:ext cx="9864725" cy="1429132"/>
          </a:xfrm>
        </p:spPr>
        <p:txBody>
          <a:bodyPr/>
          <a:lstStyle/>
          <a:p>
            <a:r>
              <a:rPr lang="de-DE" dirty="0"/>
              <a:t>Evaluation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3441410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4AE57845-F9EB-9F44-8A0F-2B9F8B129513}"/>
              </a:ext>
            </a:extLst>
          </p:cNvPr>
          <p:cNvSpPr/>
          <p:nvPr/>
        </p:nvSpPr>
        <p:spPr>
          <a:xfrm>
            <a:off x="334963" y="404813"/>
            <a:ext cx="11522075" cy="568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9460DE5F-FAEF-C640-BA1B-4F483DD51F94}"/>
              </a:ext>
            </a:extLst>
          </p:cNvPr>
          <p:cNvSpPr txBox="1">
            <a:spLocks/>
          </p:cNvSpPr>
          <p:nvPr/>
        </p:nvSpPr>
        <p:spPr>
          <a:xfrm>
            <a:off x="1847528" y="1665288"/>
            <a:ext cx="9864725" cy="3914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Training ist geschafft ...</a:t>
            </a:r>
          </a:p>
          <a:p>
            <a:pPr>
              <a:spcBef>
                <a:spcPts val="3400"/>
              </a:spcBef>
            </a:pPr>
            <a:r>
              <a:rPr lang="de-DE" sz="5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Herzlichen Dank für eure Teilnahme und Engagement!</a:t>
            </a:r>
          </a:p>
        </p:txBody>
      </p:sp>
    </p:spTree>
    <p:extLst>
      <p:ext uri="{BB962C8B-B14F-4D97-AF65-F5344CB8AC3E}">
        <p14:creationId xmlns:p14="http://schemas.microsoft.com/office/powerpoint/2010/main" val="118373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09AB8CE-13D8-1848-AA59-9CD947A54D21}"/>
              </a:ext>
            </a:extLst>
          </p:cNvPr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DCB6434-D0A1-CE4C-AF52-9EE5822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62696"/>
            <a:ext cx="11712789" cy="810120"/>
          </a:xfrm>
          <a:prstGeom prst="rect">
            <a:avLst/>
          </a:prstGeom>
        </p:spPr>
        <p:txBody>
          <a:bodyPr/>
          <a:lstStyle/>
          <a:p>
            <a:r>
              <a:rPr lang="de-DE" sz="3600"/>
              <a:t>Was euch erwartet?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xmlns="" id="{E5407E79-AA0B-5B43-9E74-C9E24DD9B11B}"/>
              </a:ext>
            </a:extLst>
          </p:cNvPr>
          <p:cNvSpPr txBox="1">
            <a:spLocks/>
          </p:cNvSpPr>
          <p:nvPr/>
        </p:nvSpPr>
        <p:spPr>
          <a:xfrm>
            <a:off x="263524" y="2204864"/>
            <a:ext cx="11641139" cy="3204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1313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</a:t>
            </a:r>
            <a:r>
              <a:rPr lang="de" sz="2200" b="0" dirty="0">
                <a:solidFill>
                  <a:srgbClr val="000000"/>
                </a:solidFill>
              </a:rPr>
              <a:t>Informationen über </a:t>
            </a:r>
            <a:r>
              <a:rPr lang="de" sz="2200" b="0" dirty="0" err="1">
                <a:solidFill>
                  <a:srgbClr val="000000"/>
                </a:solidFill>
              </a:rPr>
              <a:t>traumabedingte</a:t>
            </a:r>
            <a:r>
              <a:rPr lang="de" sz="2200" b="0" dirty="0">
                <a:solidFill>
                  <a:srgbClr val="000000"/>
                </a:solidFill>
              </a:rPr>
              <a:t> Belastungen bei Erwachsenen </a:t>
            </a:r>
            <a:endParaRPr lang="de-DE" sz="2200" b="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</a:t>
            </a:r>
            <a:r>
              <a:rPr lang="de" sz="2200" b="0" dirty="0">
                <a:solidFill>
                  <a:srgbClr val="000000"/>
                </a:solidFill>
              </a:rPr>
              <a:t>Häufigkeit von </a:t>
            </a:r>
            <a:r>
              <a:rPr lang="de" sz="2200" b="0" dirty="0" err="1">
                <a:solidFill>
                  <a:srgbClr val="000000"/>
                </a:solidFill>
              </a:rPr>
              <a:t>Traumafolgestörungen</a:t>
            </a:r>
            <a:r>
              <a:rPr lang="de-DE" sz="2200" b="0" dirty="0">
                <a:solidFill>
                  <a:srgbClr val="000000"/>
                </a:solidFill>
              </a:rPr>
              <a:t> bei Erwachsenen</a:t>
            </a:r>
            <a:endParaRPr lang="de-DE" sz="2200" b="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/>
              <a:t> </a:t>
            </a:r>
            <a:r>
              <a:rPr lang="de" sz="2200" b="0" dirty="0">
                <a:solidFill>
                  <a:srgbClr val="000000"/>
                </a:solidFill>
              </a:rPr>
              <a:t>Mögliche Hinweise</a:t>
            </a:r>
            <a:r>
              <a:rPr lang="de-DE" sz="2200" b="0" dirty="0">
                <a:solidFill>
                  <a:srgbClr val="000000"/>
                </a:solidFill>
              </a:rPr>
              <a:t> auf </a:t>
            </a:r>
            <a:r>
              <a:rPr lang="de-DE" sz="2200" b="0" dirty="0" err="1">
                <a:solidFill>
                  <a:srgbClr val="000000"/>
                </a:solidFill>
              </a:rPr>
              <a:t>traumabedingte</a:t>
            </a:r>
            <a:r>
              <a:rPr lang="de-DE" sz="2200" b="0" dirty="0">
                <a:solidFill>
                  <a:srgbClr val="000000"/>
                </a:solidFill>
              </a:rPr>
              <a:t> Belastungen bei Erwachsenen</a:t>
            </a:r>
            <a:endParaRPr lang="de-DE" sz="2200" b="0" dirty="0">
              <a:solidFill>
                <a:sysClr val="windowText" lastClr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20000"/>
              <a:buFont typeface="Lucida Grande" panose="020B0600040502020204" pitchFamily="34" charset="0"/>
              <a:buChar char="→"/>
              <a:tabLst>
                <a:tab pos="350838" algn="l"/>
                <a:tab pos="4043363" algn="r"/>
              </a:tabLst>
            </a:pPr>
            <a:r>
              <a:rPr lang="de-DE" sz="2200" b="0" dirty="0">
                <a:solidFill>
                  <a:sysClr val="windowText" lastClr="000000"/>
                </a:solidFill>
              </a:rPr>
              <a:t> </a:t>
            </a:r>
            <a:r>
              <a:rPr lang="de" sz="2200" b="0" dirty="0">
                <a:solidFill>
                  <a:srgbClr val="000000"/>
                </a:solidFill>
              </a:rPr>
              <a:t>Fallbeispiel</a:t>
            </a:r>
            <a:endParaRPr lang="de-DE" sz="2200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154C8A9-9858-3143-97D6-7D69EA269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404812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8469"/>
      </p:ext>
    </p:extLst>
  </p:cSld>
  <p:clrMapOvr>
    <a:masterClrMapping/>
  </p:clrMapOvr>
</p:sld>
</file>

<file path=ppt/theme/theme1.xml><?xml version="1.0" encoding="utf-8"?>
<a:theme xmlns:a="http://schemas.openxmlformats.org/drawingml/2006/main" name="ZUB-Master">
  <a:themeElements>
    <a:clrScheme name="Benutzerdefiniert 1">
      <a:dk1>
        <a:srgbClr val="95C11F"/>
      </a:dk1>
      <a:lt1>
        <a:srgbClr val="FFFFFF"/>
      </a:lt1>
      <a:dk2>
        <a:srgbClr val="313131"/>
      </a:dk2>
      <a:lt2>
        <a:srgbClr val="FFFFFF"/>
      </a:lt2>
      <a:accent1>
        <a:srgbClr val="A74662"/>
      </a:accent1>
      <a:accent2>
        <a:srgbClr val="E4EFCE"/>
      </a:accent2>
      <a:accent3>
        <a:srgbClr val="FFFFFF"/>
      </a:accent3>
      <a:accent4>
        <a:srgbClr val="313131"/>
      </a:accent4>
      <a:accent5>
        <a:srgbClr val="E2001A"/>
      </a:accent5>
      <a:accent6>
        <a:srgbClr val="FFFFFF"/>
      </a:accent6>
      <a:hlink>
        <a:srgbClr val="A74662"/>
      </a:hlink>
      <a:folHlink>
        <a:srgbClr val="95C11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6" id="{B86CD746-FB91-4704-A755-02246B06BE30}" vid="{8AE288A7-33A0-4A85-8142-044C54736FC2}"/>
    </a:ext>
  </a:extLst>
</a:theme>
</file>

<file path=ppt/theme/theme2.xml><?xml version="1.0" encoding="utf-8"?>
<a:theme xmlns:a="http://schemas.openxmlformats.org/drawingml/2006/main" name="ZUB Folie">
  <a:themeElements>
    <a:clrScheme name="Benutzerdefiniert 1">
      <a:dk1>
        <a:srgbClr val="95C11F"/>
      </a:dk1>
      <a:lt1>
        <a:srgbClr val="FFFFFF"/>
      </a:lt1>
      <a:dk2>
        <a:srgbClr val="313131"/>
      </a:dk2>
      <a:lt2>
        <a:srgbClr val="FFFFFF"/>
      </a:lt2>
      <a:accent1>
        <a:srgbClr val="A74662"/>
      </a:accent1>
      <a:accent2>
        <a:srgbClr val="E4EFCE"/>
      </a:accent2>
      <a:accent3>
        <a:srgbClr val="FFFFFF"/>
      </a:accent3>
      <a:accent4>
        <a:srgbClr val="313131"/>
      </a:accent4>
      <a:accent5>
        <a:srgbClr val="E2001A"/>
      </a:accent5>
      <a:accent6>
        <a:srgbClr val="FFFFFF"/>
      </a:accent6>
      <a:hlink>
        <a:srgbClr val="A74662"/>
      </a:hlink>
      <a:folHlink>
        <a:srgbClr val="95C11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 algn="l">
          <a:defRPr sz="5400" b="1" i="1" baseline="0" dirty="0" smtClean="0">
            <a:solidFill>
              <a:schemeClr val="accent1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6" id="{B86CD746-FB91-4704-A755-02246B06BE30}" vid="{308E87DD-D614-4A96-98CB-53D88FE6529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EVG-Master</Template>
  <TotalTime>0</TotalTime>
  <Words>1999</Words>
  <Application>Microsoft Office PowerPoint</Application>
  <PresentationFormat>Breitbild</PresentationFormat>
  <Paragraphs>487</Paragraphs>
  <Slides>83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83</vt:i4>
      </vt:variant>
    </vt:vector>
  </HeadingPairs>
  <TitlesOfParts>
    <vt:vector size="90" baseType="lpstr">
      <vt:lpstr>Arial</vt:lpstr>
      <vt:lpstr>Calibri</vt:lpstr>
      <vt:lpstr>Fira Sans</vt:lpstr>
      <vt:lpstr>Helvetica Neue</vt:lpstr>
      <vt:lpstr>Lucida Grande</vt:lpstr>
      <vt:lpstr>ZUB-Master</vt:lpstr>
      <vt:lpstr>ZUB Folie</vt:lpstr>
      <vt:lpstr>Traumasensibel arbeiten in der   Freiwilligenhilfe für Menschen mit Fluchterfahrung.</vt:lpstr>
      <vt:lpstr>PowerPoint-Präsentation</vt:lpstr>
      <vt:lpstr>Was euch erwartet?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euch erwartet?</vt:lpstr>
      <vt:lpstr>Häufigkeit von Traumafolgestörungen</vt:lpstr>
      <vt:lpstr>Aufgaben zu dem Fallbeispiel</vt:lpstr>
      <vt:lpstr>PowerPoint-Präsentation</vt:lpstr>
      <vt:lpstr>PowerPoint-Präsentation</vt:lpstr>
      <vt:lpstr>Was euch erwartet?</vt:lpstr>
      <vt:lpstr>ÜBUNG Rollenspiel</vt:lpstr>
      <vt:lpstr>ÜBUNG Rollenspiel</vt:lpstr>
      <vt:lpstr>Bei Stress und Unruhe</vt:lpstr>
      <vt:lpstr>Bei Stress und Unruhe</vt:lpstr>
      <vt:lpstr>Bei Stress und Unruhe</vt:lpstr>
      <vt:lpstr>PowerPoint-Präsentation</vt:lpstr>
      <vt:lpstr>DOS</vt:lpstr>
      <vt:lpstr>DON’TS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euch erwartet?</vt:lpstr>
      <vt:lpstr>PowerPoint-Präsentation</vt:lpstr>
      <vt:lpstr>Gedankenwelt traumatisierter Kinder</vt:lpstr>
      <vt:lpstr>Was traumatisierte Kinder berichten</vt:lpstr>
      <vt:lpstr>Verhaltensweisen, die beobachtet werden können</vt:lpstr>
      <vt:lpstr>Aufgaben</vt:lpstr>
      <vt:lpstr>PowerPoint-Präsentation</vt:lpstr>
      <vt:lpstr>Was euch erwartet?</vt:lpstr>
      <vt:lpstr>ÜBUNG Praktische Übung I</vt:lpstr>
      <vt:lpstr>PowerPoint-Präsentation</vt:lpstr>
      <vt:lpstr>DOS</vt:lpstr>
      <vt:lpstr>DOS</vt:lpstr>
      <vt:lpstr>DOS</vt:lpstr>
      <vt:lpstr>DOS</vt:lpstr>
      <vt:lpstr>DOS</vt:lpstr>
      <vt:lpstr>DOS</vt:lpstr>
      <vt:lpstr>ÜBUNG Praktische Übung II – Reflexion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euch erwartet?</vt:lpstr>
      <vt:lpstr>PowerPoint-Präsentation</vt:lpstr>
      <vt:lpstr>PowerPoint-Präsentation</vt:lpstr>
      <vt:lpstr>PowerPoint-Präsentation</vt:lpstr>
      <vt:lpstr>Ergänzt die Mindmap um weitere Ressourcen,  die euch dazu einfallen!</vt:lpstr>
      <vt:lpstr>PowerPoint-Präsentation</vt:lpstr>
      <vt:lpstr>PowerPoint-Präsentation</vt:lpstr>
      <vt:lpstr>PowerPoint-Präsentation</vt:lpstr>
      <vt:lpstr>PowerPoint-Präsentation</vt:lpstr>
      <vt:lpstr>Was euch erwartet?</vt:lpstr>
      <vt:lpstr>Aufenthalts- gestattung</vt:lpstr>
      <vt:lpstr>Rechtliche Angelegenheiten</vt:lpstr>
      <vt:lpstr>PowerPoint-Präsentation</vt:lpstr>
      <vt:lpstr>Was euch erwartet?</vt:lpstr>
      <vt:lpstr>ÜBUNG Achtsamkeit</vt:lpstr>
      <vt:lpstr>Was ist Selbstfürsorge?</vt:lpstr>
      <vt:lpstr>ÜBUNG Murmelrunde</vt:lpstr>
      <vt:lpstr>PowerPoint-Präsentation</vt:lpstr>
      <vt:lpstr>Persönliche Umstände </vt:lpstr>
      <vt:lpstr>Folgen für das Wohlbefinden</vt:lpstr>
      <vt:lpstr>PowerPoint-Präsentation</vt:lpstr>
      <vt:lpstr>DOS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EVG</Company>
  <LinksUpToDate>false</LinksUpToDate>
  <SharedDoc>false</SharedDoc>
  <HyperlinkBase>https://www.evg-online.org/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EVG PowerPoint- Präsentation</dc:title>
  <dc:subject>PowerPoint Master</dc:subject>
  <dc:creator>Lange, Andy</dc:creator>
  <cp:keywords>EVG PowerPoint</cp:keywords>
  <cp:lastModifiedBy>Schumacher, Tabea</cp:lastModifiedBy>
  <cp:revision>550</cp:revision>
  <cp:lastPrinted>2019-07-03T11:06:22Z</cp:lastPrinted>
  <dcterms:created xsi:type="dcterms:W3CDTF">2018-04-20T12:53:58Z</dcterms:created>
  <dcterms:modified xsi:type="dcterms:W3CDTF">2019-07-12T09:19:54Z</dcterms:modified>
  <cp:category>PowerPoint</cp:category>
</cp:coreProperties>
</file>